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Lst>
  <p:notesMasterIdLst>
    <p:notesMasterId r:id="rId19"/>
  </p:notesMasterIdLst>
  <p:handoutMasterIdLst>
    <p:handoutMasterId r:id="rId20"/>
  </p:handoutMasterIdLst>
  <p:sldIdLst>
    <p:sldId id="256" r:id="rId5"/>
    <p:sldId id="265" r:id="rId6"/>
    <p:sldId id="260" r:id="rId7"/>
    <p:sldId id="262" r:id="rId8"/>
    <p:sldId id="257" r:id="rId9"/>
    <p:sldId id="261" r:id="rId10"/>
    <p:sldId id="280" r:id="rId11"/>
    <p:sldId id="266" r:id="rId12"/>
    <p:sldId id="259" r:id="rId13"/>
    <p:sldId id="275" r:id="rId14"/>
    <p:sldId id="267" r:id="rId15"/>
    <p:sldId id="277" r:id="rId16"/>
    <p:sldId id="276"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6827F8-F065-45AA-BB3C-B38C83785A70}" v="695" dt="2020-06-08T13:58:11.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882"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Firth" userId="S::gw09firthmarlyn@glow.sch.uk::5fbce342-adcd-48d5-973b-08d195072fad" providerId="AD" clId="Web-{B76827F8-F065-45AA-BB3C-B38C83785A70}"/>
    <pc:docChg chg="modSld">
      <pc:chgData name="M Firth" userId="S::gw09firthmarlyn@glow.sch.uk::5fbce342-adcd-48d5-973b-08d195072fad" providerId="AD" clId="Web-{B76827F8-F065-45AA-BB3C-B38C83785A70}" dt="2020-06-08T13:58:11.038" v="554" actId="20577"/>
      <pc:docMkLst>
        <pc:docMk/>
      </pc:docMkLst>
      <pc:sldChg chg="modSp">
        <pc:chgData name="M Firth" userId="S::gw09firthmarlyn@glow.sch.uk::5fbce342-adcd-48d5-973b-08d195072fad" providerId="AD" clId="Web-{B76827F8-F065-45AA-BB3C-B38C83785A70}" dt="2020-06-08T13:53:02.459" v="272" actId="20577"/>
        <pc:sldMkLst>
          <pc:docMk/>
          <pc:sldMk cId="2816446292" sldId="264"/>
        </pc:sldMkLst>
        <pc:spChg chg="mod">
          <ac:chgData name="M Firth" userId="S::gw09firthmarlyn@glow.sch.uk::5fbce342-adcd-48d5-973b-08d195072fad" providerId="AD" clId="Web-{B76827F8-F065-45AA-BB3C-B38C83785A70}" dt="2020-06-08T13:53:02.459" v="272" actId="20577"/>
          <ac:spMkLst>
            <pc:docMk/>
            <pc:sldMk cId="2816446292" sldId="264"/>
            <ac:spMk id="5" creationId="{00000000-0000-0000-0000-000000000000}"/>
          </ac:spMkLst>
        </pc:spChg>
      </pc:sldChg>
      <pc:sldChg chg="modSp">
        <pc:chgData name="M Firth" userId="S::gw09firthmarlyn@glow.sch.uk::5fbce342-adcd-48d5-973b-08d195072fad" providerId="AD" clId="Web-{B76827F8-F065-45AA-BB3C-B38C83785A70}" dt="2020-06-08T13:40:39.862" v="48" actId="20577"/>
        <pc:sldMkLst>
          <pc:docMk/>
          <pc:sldMk cId="1243641804" sldId="265"/>
        </pc:sldMkLst>
        <pc:spChg chg="mod">
          <ac:chgData name="M Firth" userId="S::gw09firthmarlyn@glow.sch.uk::5fbce342-adcd-48d5-973b-08d195072fad" providerId="AD" clId="Web-{B76827F8-F065-45AA-BB3C-B38C83785A70}" dt="2020-06-08T13:40:39.862" v="48" actId="20577"/>
          <ac:spMkLst>
            <pc:docMk/>
            <pc:sldMk cId="1243641804" sldId="265"/>
            <ac:spMk id="4" creationId="{00000000-0000-0000-0000-000000000000}"/>
          </ac:spMkLst>
        </pc:spChg>
      </pc:sldChg>
      <pc:sldChg chg="modSp">
        <pc:chgData name="M Firth" userId="S::gw09firthmarlyn@glow.sch.uk::5fbce342-adcd-48d5-973b-08d195072fad" providerId="AD" clId="Web-{B76827F8-F065-45AA-BB3C-B38C83785A70}" dt="2020-06-08T13:43:00.972" v="77"/>
        <pc:sldMkLst>
          <pc:docMk/>
          <pc:sldMk cId="2725796580" sldId="266"/>
        </pc:sldMkLst>
        <pc:spChg chg="mod">
          <ac:chgData name="M Firth" userId="S::gw09firthmarlyn@glow.sch.uk::5fbce342-adcd-48d5-973b-08d195072fad" providerId="AD" clId="Web-{B76827F8-F065-45AA-BB3C-B38C83785A70}" dt="2020-06-08T13:42:33.035" v="64" actId="20577"/>
          <ac:spMkLst>
            <pc:docMk/>
            <pc:sldMk cId="2725796580" sldId="266"/>
            <ac:spMk id="7" creationId="{00000000-0000-0000-0000-000000000000}"/>
          </ac:spMkLst>
        </pc:spChg>
        <pc:graphicFrameChg chg="mod modGraphic">
          <ac:chgData name="M Firth" userId="S::gw09firthmarlyn@glow.sch.uk::5fbce342-adcd-48d5-973b-08d195072fad" providerId="AD" clId="Web-{B76827F8-F065-45AA-BB3C-B38C83785A70}" dt="2020-06-08T13:43:00.972" v="77"/>
          <ac:graphicFrameMkLst>
            <pc:docMk/>
            <pc:sldMk cId="2725796580" sldId="266"/>
            <ac:graphicFrameMk id="6" creationId="{00000000-0000-0000-0000-000000000000}"/>
          </ac:graphicFrameMkLst>
        </pc:graphicFrameChg>
      </pc:sldChg>
      <pc:sldChg chg="modSp">
        <pc:chgData name="M Firth" userId="S::gw09firthmarlyn@glow.sch.uk::5fbce342-adcd-48d5-973b-08d195072fad" providerId="AD" clId="Web-{B76827F8-F065-45AA-BB3C-B38C83785A70}" dt="2020-06-08T13:58:11.038" v="553" actId="20577"/>
        <pc:sldMkLst>
          <pc:docMk/>
          <pc:sldMk cId="3327177238" sldId="267"/>
        </pc:sldMkLst>
        <pc:spChg chg="mod">
          <ac:chgData name="M Firth" userId="S::gw09firthmarlyn@glow.sch.uk::5fbce342-adcd-48d5-973b-08d195072fad" providerId="AD" clId="Web-{B76827F8-F065-45AA-BB3C-B38C83785A70}" dt="2020-06-08T13:58:11.038" v="553" actId="20577"/>
          <ac:spMkLst>
            <pc:docMk/>
            <pc:sldMk cId="3327177238" sldId="267"/>
            <ac:spMk id="4" creationId="{00000000-0000-0000-0000-000000000000}"/>
          </ac:spMkLst>
        </pc:spChg>
      </pc:sldChg>
      <pc:sldChg chg="modSp">
        <pc:chgData name="M Firth" userId="S::gw09firthmarlyn@glow.sch.uk::5fbce342-adcd-48d5-973b-08d195072fad" providerId="AD" clId="Web-{B76827F8-F065-45AA-BB3C-B38C83785A70}" dt="2020-06-08T13:48:30.052" v="212" actId="20577"/>
        <pc:sldMkLst>
          <pc:docMk/>
          <pc:sldMk cId="2416019137" sldId="274"/>
        </pc:sldMkLst>
        <pc:spChg chg="mod">
          <ac:chgData name="M Firth" userId="S::gw09firthmarlyn@glow.sch.uk::5fbce342-adcd-48d5-973b-08d195072fad" providerId="AD" clId="Web-{B76827F8-F065-45AA-BB3C-B38C83785A70}" dt="2020-06-08T13:48:30.052" v="212" actId="20577"/>
          <ac:spMkLst>
            <pc:docMk/>
            <pc:sldMk cId="2416019137" sldId="274"/>
            <ac:spMk id="4" creationId="{00000000-0000-0000-0000-000000000000}"/>
          </ac:spMkLst>
        </pc:spChg>
      </pc:sldChg>
      <pc:sldChg chg="modSp">
        <pc:chgData name="M Firth" userId="S::gw09firthmarlyn@glow.sch.uk::5fbce342-adcd-48d5-973b-08d195072fad" providerId="AD" clId="Web-{B76827F8-F065-45AA-BB3C-B38C83785A70}" dt="2020-06-08T13:56:31.287" v="479" actId="20577"/>
        <pc:sldMkLst>
          <pc:docMk/>
          <pc:sldMk cId="3052083587" sldId="275"/>
        </pc:sldMkLst>
        <pc:spChg chg="mod">
          <ac:chgData name="M Firth" userId="S::gw09firthmarlyn@glow.sch.uk::5fbce342-adcd-48d5-973b-08d195072fad" providerId="AD" clId="Web-{B76827F8-F065-45AA-BB3C-B38C83785A70}" dt="2020-06-08T13:56:31.287" v="479" actId="20577"/>
          <ac:spMkLst>
            <pc:docMk/>
            <pc:sldMk cId="3052083587" sldId="275"/>
            <ac:spMk id="4" creationId="{00000000-0000-0000-0000-000000000000}"/>
          </ac:spMkLst>
        </pc:spChg>
      </pc:sldChg>
      <pc:sldChg chg="modSp">
        <pc:chgData name="M Firth" userId="S::gw09firthmarlyn@glow.sch.uk::5fbce342-adcd-48d5-973b-08d195072fad" providerId="AD" clId="Web-{B76827F8-F065-45AA-BB3C-B38C83785A70}" dt="2020-06-08T13:41:50.194" v="55"/>
        <pc:sldMkLst>
          <pc:docMk/>
          <pc:sldMk cId="1581345300" sldId="280"/>
        </pc:sldMkLst>
        <pc:graphicFrameChg chg="mod modGraphic">
          <ac:chgData name="M Firth" userId="S::gw09firthmarlyn@glow.sch.uk::5fbce342-adcd-48d5-973b-08d195072fad" providerId="AD" clId="Web-{B76827F8-F065-45AA-BB3C-B38C83785A70}" dt="2020-06-08T13:41:50.194" v="55"/>
          <ac:graphicFrameMkLst>
            <pc:docMk/>
            <pc:sldMk cId="1581345300" sldId="280"/>
            <ac:graphicFrameMk id="2"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16D2C8-ED7B-4E44-9D98-3A90F4F9EAD8}" type="datetimeFigureOut">
              <a:rPr lang="en-US" smtClean="0"/>
              <a:t>6/7/2021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522E25-0107-6A46-8637-E5BB1DAA9C74}" type="slidenum">
              <a:rPr lang="en-US" smtClean="0"/>
              <a:t>‹#›</a:t>
            </a:fld>
            <a:endParaRPr lang="en-US" dirty="0"/>
          </a:p>
        </p:txBody>
      </p:sp>
    </p:spTree>
    <p:extLst>
      <p:ext uri="{BB962C8B-B14F-4D97-AF65-F5344CB8AC3E}">
        <p14:creationId xmlns:p14="http://schemas.microsoft.com/office/powerpoint/2010/main" val="11266529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CB526-AE3F-5F44-824C-E36B1BE4AC7D}" type="datetimeFigureOut">
              <a:rPr lang="en-US" smtClean="0"/>
              <a:t>6/7/2021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D8D54-D97D-954C-B95F-31B7A4DE251F}" type="slidenum">
              <a:rPr lang="en-US" smtClean="0"/>
              <a:t>‹#›</a:t>
            </a:fld>
            <a:endParaRPr lang="en-US" dirty="0"/>
          </a:p>
        </p:txBody>
      </p:sp>
    </p:spTree>
    <p:extLst>
      <p:ext uri="{BB962C8B-B14F-4D97-AF65-F5344CB8AC3E}">
        <p14:creationId xmlns:p14="http://schemas.microsoft.com/office/powerpoint/2010/main" val="17292811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083791F-F411-F94E-8F71-9DF3E11563C0}" type="datetime1">
              <a:rPr lang="en-GB" smtClean="0"/>
              <a:t>07/06/2021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2138668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04DDAFC-75D8-5444-B7BF-B6C759355DB8}" type="datetime1">
              <a:rPr lang="en-GB" smtClean="0"/>
              <a:t>07/06/2021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172744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BB31A8D-524E-CB47-851E-CE33A430403A}" type="datetime1">
              <a:rPr lang="en-GB" smtClean="0"/>
              <a:t>07/06/2021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184473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F2BFD4D-89FF-F149-BED1-0573432A960C}" type="datetime1">
              <a:rPr lang="en-GB" smtClean="0"/>
              <a:t>07/06/2021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406505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060A7B1-122C-1F47-A38C-606C2B47DEEE}" type="datetime1">
              <a:rPr lang="en-GB" smtClean="0"/>
              <a:t>07/06/2021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90651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1EEE984-52F1-A549-8D21-EA36B824E337}" type="datetime1">
              <a:rPr lang="en-GB" smtClean="0"/>
              <a:t>07/06/2021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4079867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E91464AA-1260-084E-AEE4-3E6947330B6F}" type="datetime1">
              <a:rPr lang="en-GB" smtClean="0"/>
              <a:t>07/06/2021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11382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02E5E94-A189-3E4F-84AF-30C54B21E311}" type="datetime1">
              <a:rPr lang="en-GB" smtClean="0"/>
              <a:t>07/06/2021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19252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2A5E4-E06B-E04E-AC64-4C80DDDF3AD4}" type="datetime1">
              <a:rPr lang="en-GB" smtClean="0"/>
              <a:t>07/06/2021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287632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D5CAAE7-482A-ED43-85EE-F9B69BC7353E}" type="datetime1">
              <a:rPr lang="en-GB" smtClean="0"/>
              <a:t>07/06/2021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183694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2EB7A42-A158-7A46-8C04-2BDAA04C6045}" type="datetime1">
              <a:rPr lang="en-GB" smtClean="0"/>
              <a:t>07/06/2021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806F16-D8BC-AD4C-9CAC-9B84F0DC756E}" type="slidenum">
              <a:rPr lang="en-US" smtClean="0"/>
              <a:t>‹#›</a:t>
            </a:fld>
            <a:endParaRPr lang="en-US" dirty="0"/>
          </a:p>
        </p:txBody>
      </p:sp>
    </p:spTree>
    <p:extLst>
      <p:ext uri="{BB962C8B-B14F-4D97-AF65-F5344CB8AC3E}">
        <p14:creationId xmlns:p14="http://schemas.microsoft.com/office/powerpoint/2010/main" val="143392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43891-DEB5-164F-BD54-F096D22E7B80}" type="datetime1">
              <a:rPr lang="en-GB" smtClean="0"/>
              <a:t>07/06/2021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06F16-D8BC-AD4C-9CAC-9B84F0DC756E}" type="slidenum">
              <a:rPr lang="en-US" smtClean="0"/>
              <a:t>‹#›</a:t>
            </a:fld>
            <a:endParaRPr lang="en-US" dirty="0"/>
          </a:p>
        </p:txBody>
      </p:sp>
    </p:spTree>
    <p:extLst>
      <p:ext uri="{BB962C8B-B14F-4D97-AF65-F5344CB8AC3E}">
        <p14:creationId xmlns:p14="http://schemas.microsoft.com/office/powerpoint/2010/main" val="282091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hyperlink" Target="http://www.kgsorkney.com" TargetMode="Externa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GS.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20238" y="366551"/>
            <a:ext cx="8430399" cy="4788626"/>
          </a:xfrm>
          <a:prstGeom prst="rect">
            <a:avLst/>
          </a:prstGeom>
        </p:spPr>
      </p:pic>
      <p:sp>
        <p:nvSpPr>
          <p:cNvPr id="2" name="Title 1"/>
          <p:cNvSpPr>
            <a:spLocks noGrp="1"/>
          </p:cNvSpPr>
          <p:nvPr>
            <p:ph type="ctrTitle"/>
          </p:nvPr>
        </p:nvSpPr>
        <p:spPr>
          <a:xfrm>
            <a:off x="2309254" y="5194690"/>
            <a:ext cx="6565806" cy="1470025"/>
          </a:xfrm>
        </p:spPr>
        <p:txBody>
          <a:bodyPr/>
          <a:lstStyle/>
          <a:p>
            <a:r>
              <a:rPr lang="en-US" dirty="0">
                <a:latin typeface="Cooper Black"/>
                <a:cs typeface="Cooper Black"/>
              </a:rPr>
              <a:t> </a:t>
            </a:r>
            <a:r>
              <a:rPr lang="en-US" b="1" dirty="0">
                <a:latin typeface="+mn-lt"/>
                <a:cs typeface="Cooper Black"/>
              </a:rPr>
              <a:t>Kirkwall Grammar </a:t>
            </a:r>
            <a:r>
              <a:rPr lang="en-US" b="1">
                <a:latin typeface="+mn-lt"/>
                <a:cs typeface="Cooper Black"/>
              </a:rPr>
              <a:t>School </a:t>
            </a:r>
            <a:r>
              <a:rPr lang="en-US" b="1" smtClean="0">
                <a:latin typeface="+mn-lt"/>
                <a:cs typeface="Cooper Black"/>
              </a:rPr>
              <a:t>2021</a:t>
            </a:r>
            <a:endParaRPr lang="en-US" b="1" dirty="0">
              <a:latin typeface="+mn-lt"/>
              <a:cs typeface="Cooper Black"/>
            </a:endParaRPr>
          </a:p>
        </p:txBody>
      </p:sp>
      <p:pic>
        <p:nvPicPr>
          <p:cNvPr id="5" name="Picture 4" descr="Transition.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0238" y="4723573"/>
            <a:ext cx="2089015" cy="1825693"/>
          </a:xfrm>
          <a:prstGeom prst="rect">
            <a:avLst/>
          </a:prstGeom>
        </p:spPr>
      </p:pic>
      <p:sp>
        <p:nvSpPr>
          <p:cNvPr id="3" name="Slide Number Placeholder 2"/>
          <p:cNvSpPr>
            <a:spLocks noGrp="1"/>
          </p:cNvSpPr>
          <p:nvPr>
            <p:ph type="sldNum" sz="quarter" idx="12"/>
          </p:nvPr>
        </p:nvSpPr>
        <p:spPr/>
        <p:txBody>
          <a:bodyPr/>
          <a:lstStyle/>
          <a:p>
            <a:fld id="{68806F16-D8BC-AD4C-9CAC-9B84F0DC756E}" type="slidenum">
              <a:rPr lang="en-US" smtClean="0"/>
              <a:t>0</a:t>
            </a:fld>
            <a:endParaRPr lang="en-US" dirty="0"/>
          </a:p>
        </p:txBody>
      </p:sp>
    </p:spTree>
    <p:extLst>
      <p:ext uri="{BB962C8B-B14F-4D97-AF65-F5344CB8AC3E}">
        <p14:creationId xmlns:p14="http://schemas.microsoft.com/office/powerpoint/2010/main" val="76590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4420" y="158077"/>
            <a:ext cx="8492919" cy="6494085"/>
          </a:xfrm>
          <a:prstGeom prst="rect">
            <a:avLst/>
          </a:prstGeom>
        </p:spPr>
        <p:txBody>
          <a:bodyPr wrap="square" anchor="t">
            <a:spAutoFit/>
          </a:bodyPr>
          <a:lstStyle/>
          <a:p>
            <a:pPr algn="ctr"/>
            <a:r>
              <a:rPr lang="en-US" sz="2000" b="1" dirty="0"/>
              <a:t>Attendance</a:t>
            </a:r>
          </a:p>
          <a:p>
            <a:r>
              <a:rPr lang="en-US" b="1" dirty="0"/>
              <a:t>Illness: </a:t>
            </a:r>
            <a:r>
              <a:rPr lang="en-US" dirty="0"/>
              <a:t>Your parent/carer should phone the school (87 2102) before 9.00am each morning you are absent. A text message is sent out if a pupil is absent and there has been no phone call.</a:t>
            </a:r>
            <a:br>
              <a:rPr lang="en-US" dirty="0"/>
            </a:br>
            <a:endParaRPr lang="en-US" dirty="0"/>
          </a:p>
          <a:p>
            <a:r>
              <a:rPr lang="en-US" b="1" dirty="0"/>
              <a:t>Signing In Late: </a:t>
            </a:r>
            <a:r>
              <a:rPr lang="en-US" dirty="0"/>
              <a:t>If pupils arrive late, they must sign in at the office/reception and explain the reason for being late.  Providing a note from a parent/carer or an appointment card if you had a medical /dental appointment is helpful. </a:t>
            </a:r>
            <a:endParaRPr lang="en-US" dirty="0">
              <a:cs typeface="Calibri"/>
            </a:endParaRPr>
          </a:p>
          <a:p>
            <a:endParaRPr lang="en-US" dirty="0"/>
          </a:p>
          <a:p>
            <a:r>
              <a:rPr lang="en-US" b="1" dirty="0"/>
              <a:t>Signing Out: </a:t>
            </a:r>
            <a:r>
              <a:rPr lang="en-US" dirty="0"/>
              <a:t>Pupils need to sign out at the office if they have to attend a </a:t>
            </a:r>
            <a:r>
              <a:rPr lang="en-US" dirty="0" smtClean="0"/>
              <a:t>doctor’s </a:t>
            </a:r>
            <a:r>
              <a:rPr lang="en-US" dirty="0"/>
              <a:t>or </a:t>
            </a:r>
            <a:r>
              <a:rPr lang="en-US" dirty="0" smtClean="0"/>
              <a:t>dentist’s </a:t>
            </a:r>
            <a:r>
              <a:rPr lang="en-US" dirty="0"/>
              <a:t>appointment during the school day.  They must bring an appointment card/note from a </a:t>
            </a:r>
            <a:r>
              <a:rPr lang="en-US" dirty="0" smtClean="0"/>
              <a:t>parent/carer.</a:t>
            </a:r>
            <a:r>
              <a:rPr lang="en-US" dirty="0"/>
              <a:t>  On return to school they must sign back in at the office/reception.</a:t>
            </a:r>
          </a:p>
          <a:p>
            <a:endParaRPr lang="en-US" dirty="0"/>
          </a:p>
          <a:p>
            <a:r>
              <a:rPr lang="en-US" b="1" dirty="0"/>
              <a:t>Sick Bay: </a:t>
            </a:r>
            <a:r>
              <a:rPr lang="en-US" dirty="0"/>
              <a:t>If pupils feel ill during the school day they should ask permission from their teacher to go to Sick Bay.  If it is necessary to send a pupil home, parents/carers will be  contacted.  Pupils must not just go home or contact their </a:t>
            </a:r>
            <a:r>
              <a:rPr lang="en-US" dirty="0" smtClean="0"/>
              <a:t>parent/carer </a:t>
            </a:r>
            <a:r>
              <a:rPr lang="en-US" dirty="0"/>
              <a:t>themselves using their mobile phone. The </a:t>
            </a:r>
            <a:r>
              <a:rPr lang="en-US" dirty="0" smtClean="0"/>
              <a:t>Office </a:t>
            </a:r>
            <a:r>
              <a:rPr lang="en-US" dirty="0"/>
              <a:t>S</a:t>
            </a:r>
            <a:r>
              <a:rPr lang="en-US" dirty="0" smtClean="0"/>
              <a:t>taff will support </a:t>
            </a:r>
            <a:r>
              <a:rPr lang="en-US" dirty="0"/>
              <a:t>appropriate contact with home. </a:t>
            </a:r>
            <a:endParaRPr lang="en-US" dirty="0">
              <a:cs typeface="Calibri"/>
            </a:endParaRPr>
          </a:p>
          <a:p>
            <a:endParaRPr lang="en-US" b="1" dirty="0"/>
          </a:p>
          <a:p>
            <a:r>
              <a:rPr lang="en-US" b="1" dirty="0"/>
              <a:t>Absences </a:t>
            </a:r>
            <a:r>
              <a:rPr lang="mr-IN" b="1" dirty="0">
                <a:cs typeface="Mangal"/>
              </a:rPr>
              <a:t>–</a:t>
            </a:r>
            <a:r>
              <a:rPr lang="en-US" b="1" dirty="0"/>
              <a:t> not illness: </a:t>
            </a:r>
            <a:r>
              <a:rPr lang="en-US" dirty="0"/>
              <a:t>Parents should inform the school office and your Guidance teacher if pupils are going to be absent during term time. If pupils are going on a trip/activity, parents/carers should write to the Head Teacher asking for permission; the absence will be recorded appropriately. If in doubt, </a:t>
            </a:r>
            <a:r>
              <a:rPr lang="en-US" dirty="0" smtClean="0"/>
              <a:t>parents/carers </a:t>
            </a:r>
            <a:r>
              <a:rPr lang="en-US" dirty="0"/>
              <a:t>should speak to the Guidance Teacher.</a:t>
            </a:r>
          </a:p>
        </p:txBody>
      </p:sp>
      <p:sp>
        <p:nvSpPr>
          <p:cNvPr id="2" name="Slide Number Placeholder 1"/>
          <p:cNvSpPr>
            <a:spLocks noGrp="1"/>
          </p:cNvSpPr>
          <p:nvPr>
            <p:ph type="sldNum" sz="quarter" idx="12"/>
          </p:nvPr>
        </p:nvSpPr>
        <p:spPr/>
        <p:txBody>
          <a:bodyPr/>
          <a:lstStyle/>
          <a:p>
            <a:fld id="{68806F16-D8BC-AD4C-9CAC-9B84F0DC756E}" type="slidenum">
              <a:rPr lang="en-US" smtClean="0"/>
              <a:t>9</a:t>
            </a:fld>
            <a:endParaRPr lang="en-US" dirty="0"/>
          </a:p>
        </p:txBody>
      </p:sp>
    </p:spTree>
    <p:extLst>
      <p:ext uri="{BB962C8B-B14F-4D97-AF65-F5344CB8AC3E}">
        <p14:creationId xmlns:p14="http://schemas.microsoft.com/office/powerpoint/2010/main" val="3052083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633" y="-495151"/>
            <a:ext cx="8864966" cy="7386638"/>
          </a:xfrm>
          <a:prstGeom prst="rect">
            <a:avLst/>
          </a:prstGeom>
        </p:spPr>
        <p:txBody>
          <a:bodyPr wrap="square" anchor="t">
            <a:spAutoFit/>
          </a:bodyPr>
          <a:lstStyle/>
          <a:p>
            <a:endParaRPr lang="en-US" dirty="0"/>
          </a:p>
          <a:p>
            <a:r>
              <a:rPr lang="en-US" dirty="0"/>
              <a:t> </a:t>
            </a:r>
          </a:p>
          <a:p>
            <a:pPr algn="ctr"/>
            <a:r>
              <a:rPr lang="en-US" sz="2000" b="1" dirty="0">
                <a:cs typeface="Cooper Black"/>
              </a:rPr>
              <a:t>Dress Code</a:t>
            </a:r>
          </a:p>
          <a:p>
            <a:r>
              <a:rPr lang="en-US" sz="2200" dirty="0"/>
              <a:t>We hope that pupils will be proud to identify with </a:t>
            </a:r>
            <a:r>
              <a:rPr lang="en-US" sz="2200" dirty="0" smtClean="0"/>
              <a:t>KGS </a:t>
            </a:r>
            <a:r>
              <a:rPr lang="en-US" sz="2200" dirty="0"/>
              <a:t>and wear the following dress code every day:</a:t>
            </a:r>
          </a:p>
          <a:p>
            <a:r>
              <a:rPr lang="en-US" sz="2200" dirty="0"/>
              <a:t>• A hoodie, fleece, polo shirt or t-shirt that displays the school logo should be worn at all times as the </a:t>
            </a:r>
            <a:r>
              <a:rPr lang="en-US" sz="2200" b="1" dirty="0"/>
              <a:t>top layer </a:t>
            </a:r>
            <a:r>
              <a:rPr lang="en-US" sz="2200" dirty="0"/>
              <a:t>of clothing.</a:t>
            </a:r>
          </a:p>
          <a:p>
            <a:pPr marL="285750" indent="-285750">
              <a:buFont typeface="Arial"/>
              <a:buChar char="•"/>
            </a:pPr>
            <a:r>
              <a:rPr lang="en-US" sz="2200" dirty="0"/>
              <a:t>School tops SHOULD NOT be worn under other clothing and should be seen at all times.</a:t>
            </a:r>
          </a:p>
          <a:p>
            <a:pPr marL="285750" indent="-285750">
              <a:buFont typeface="Arial"/>
              <a:buChar char="•"/>
            </a:pPr>
            <a:r>
              <a:rPr lang="en-US" sz="2200" dirty="0"/>
              <a:t>Pupils may wear a white, black or navy shirt and school tie.</a:t>
            </a:r>
          </a:p>
          <a:p>
            <a:pPr marL="285750" indent="-285750">
              <a:buFont typeface="Arial"/>
              <a:buChar char="•"/>
            </a:pPr>
            <a:r>
              <a:rPr lang="en-US" sz="2200" dirty="0"/>
              <a:t>Plain dark trousers/jeans or skirts.</a:t>
            </a:r>
          </a:p>
          <a:p>
            <a:pPr marL="285750" indent="-285750">
              <a:buFont typeface="Arial"/>
              <a:buChar char="•"/>
            </a:pPr>
            <a:r>
              <a:rPr lang="en-US" sz="2200" dirty="0"/>
              <a:t>No shorts, patterns, stripes or bright colours.</a:t>
            </a:r>
          </a:p>
          <a:p>
            <a:pPr marL="285750" indent="-285750">
              <a:buFont typeface="Arial"/>
              <a:buChar char="•"/>
            </a:pPr>
            <a:r>
              <a:rPr lang="en-US" sz="2200" dirty="0"/>
              <a:t>School tops and ties are available from: </a:t>
            </a:r>
            <a:r>
              <a:rPr lang="en-US" sz="2200" dirty="0">
                <a:solidFill>
                  <a:srgbClr val="0000FF"/>
                </a:solidFill>
              </a:rPr>
              <a:t>Logo Orkney and Trek and Travel</a:t>
            </a:r>
            <a:r>
              <a:rPr lang="en-US" sz="2200" dirty="0"/>
              <a:t>.</a:t>
            </a:r>
            <a:endParaRPr lang="en-US" sz="2200" dirty="0">
              <a:cs typeface="Calibri"/>
            </a:endParaRPr>
          </a:p>
          <a:p>
            <a:pPr marL="285750" indent="-285750">
              <a:buFont typeface="Arial"/>
              <a:buChar char="•"/>
            </a:pPr>
            <a:r>
              <a:rPr lang="en-US" sz="2200" dirty="0"/>
              <a:t>Local charity shops and KGS may also have  school dress code which has been donated.</a:t>
            </a:r>
            <a:endParaRPr lang="en-US" sz="2200" dirty="0">
              <a:cs typeface="Calibri"/>
            </a:endParaRPr>
          </a:p>
          <a:p>
            <a:pPr marL="285750" indent="-285750">
              <a:buFont typeface="Arial"/>
              <a:buChar char="•"/>
            </a:pPr>
            <a:r>
              <a:rPr lang="en-US" sz="2200" dirty="0"/>
              <a:t>Financial assistance may be  available from Orkney Islands Council for school clothing</a:t>
            </a:r>
            <a:r>
              <a:rPr lang="en-US" sz="2200" dirty="0" smtClean="0"/>
              <a:t>.</a:t>
            </a:r>
          </a:p>
          <a:p>
            <a:endParaRPr lang="en-US" sz="2200" dirty="0"/>
          </a:p>
          <a:p>
            <a:r>
              <a:rPr lang="en-US" sz="2200" b="1" dirty="0">
                <a:cs typeface="Cooper Black"/>
              </a:rPr>
              <a:t>PE: </a:t>
            </a:r>
            <a:r>
              <a:rPr lang="en-US" sz="2200" dirty="0"/>
              <a:t>For </a:t>
            </a:r>
            <a:r>
              <a:rPr lang="en-US" sz="2200" dirty="0" smtClean="0"/>
              <a:t>indoor learning, </a:t>
            </a:r>
            <a:r>
              <a:rPr lang="en-US" sz="2200" dirty="0"/>
              <a:t>pupils should wear a plain t-shirt or top, shorts and training shoes (with non-marking soles). Tracksuit trousers can be worn for outdoor activities along with a sweatshirt or similar top.  </a:t>
            </a:r>
          </a:p>
          <a:p>
            <a:r>
              <a:rPr lang="en-US" sz="2200" dirty="0"/>
              <a:t> </a:t>
            </a:r>
          </a:p>
        </p:txBody>
      </p:sp>
      <p:sp>
        <p:nvSpPr>
          <p:cNvPr id="2" name="Slide Number Placeholder 1"/>
          <p:cNvSpPr>
            <a:spLocks noGrp="1"/>
          </p:cNvSpPr>
          <p:nvPr>
            <p:ph type="sldNum" sz="quarter" idx="12"/>
          </p:nvPr>
        </p:nvSpPr>
        <p:spPr/>
        <p:txBody>
          <a:bodyPr/>
          <a:lstStyle/>
          <a:p>
            <a:fld id="{68806F16-D8BC-AD4C-9CAC-9B84F0DC756E}" type="slidenum">
              <a:rPr lang="en-US" smtClean="0"/>
              <a:t>10</a:t>
            </a:fld>
            <a:endParaRPr lang="en-US" dirty="0"/>
          </a:p>
        </p:txBody>
      </p:sp>
    </p:spTree>
    <p:extLst>
      <p:ext uri="{BB962C8B-B14F-4D97-AF65-F5344CB8AC3E}">
        <p14:creationId xmlns:p14="http://schemas.microsoft.com/office/powerpoint/2010/main" val="3327177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19-06-03 at 13.44.16.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47542" y="588640"/>
            <a:ext cx="2676211" cy="4314237"/>
          </a:xfrm>
          <a:prstGeom prst="rect">
            <a:avLst/>
          </a:prstGeom>
        </p:spPr>
      </p:pic>
      <p:pic>
        <p:nvPicPr>
          <p:cNvPr id="9" name="Picture 8" descr="Screen Shot 2019-06-03 at 13.44.43.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913471" y="588641"/>
            <a:ext cx="2717800" cy="3810000"/>
          </a:xfrm>
          <a:prstGeom prst="rect">
            <a:avLst/>
          </a:prstGeom>
        </p:spPr>
      </p:pic>
      <p:sp>
        <p:nvSpPr>
          <p:cNvPr id="2" name="Slide Number Placeholder 1"/>
          <p:cNvSpPr>
            <a:spLocks noGrp="1"/>
          </p:cNvSpPr>
          <p:nvPr>
            <p:ph type="sldNum" sz="quarter" idx="12"/>
          </p:nvPr>
        </p:nvSpPr>
        <p:spPr/>
        <p:txBody>
          <a:bodyPr/>
          <a:lstStyle/>
          <a:p>
            <a:fld id="{68806F16-D8BC-AD4C-9CAC-9B84F0DC756E}" type="slidenum">
              <a:rPr lang="en-US" smtClean="0"/>
              <a:t>11</a:t>
            </a:fld>
            <a:endParaRPr lang="en-US" dirty="0"/>
          </a:p>
        </p:txBody>
      </p:sp>
    </p:spTree>
    <p:extLst>
      <p:ext uri="{BB962C8B-B14F-4D97-AF65-F5344CB8AC3E}">
        <p14:creationId xmlns:p14="http://schemas.microsoft.com/office/powerpoint/2010/main" val="4172542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250"/>
            <a:ext cx="8229600" cy="1143000"/>
          </a:xfrm>
        </p:spPr>
        <p:txBody>
          <a:bodyPr/>
          <a:lstStyle/>
          <a:p>
            <a:r>
              <a:rPr lang="en-US" dirty="0">
                <a:latin typeface="+mn-lt"/>
              </a:rPr>
              <a:t>The KGS Successful Learner</a:t>
            </a:r>
          </a:p>
        </p:txBody>
      </p:sp>
      <p:sp>
        <p:nvSpPr>
          <p:cNvPr id="3" name="Content Placeholder 2"/>
          <p:cNvSpPr>
            <a:spLocks noGrp="1"/>
          </p:cNvSpPr>
          <p:nvPr>
            <p:ph idx="1"/>
          </p:nvPr>
        </p:nvSpPr>
        <p:spPr>
          <a:xfrm>
            <a:off x="457200" y="920750"/>
            <a:ext cx="8229600" cy="5205413"/>
          </a:xfrm>
        </p:spPr>
        <p:txBody>
          <a:bodyPr>
            <a:noAutofit/>
          </a:bodyPr>
          <a:lstStyle/>
          <a:p>
            <a:pPr marL="0" indent="0">
              <a:buNone/>
            </a:pPr>
            <a:r>
              <a:rPr lang="en-US" sz="2200" dirty="0"/>
              <a:t>At KGS we have expectations which contribute to pupils being as successful as they can be in their learning. We expect all pupils to arrive at school prepared for classes and ready to engage with learning. </a:t>
            </a:r>
          </a:p>
          <a:p>
            <a:pPr marL="0" indent="0">
              <a:buNone/>
            </a:pPr>
            <a:r>
              <a:rPr lang="en-US" sz="2200" dirty="0"/>
              <a:t>Pupils should:</a:t>
            </a:r>
          </a:p>
          <a:p>
            <a:r>
              <a:rPr lang="en-US" sz="2200" dirty="0"/>
              <a:t>Arrive punctually in the morning and to all lessons.</a:t>
            </a:r>
          </a:p>
          <a:p>
            <a:r>
              <a:rPr lang="en-US" sz="2200" dirty="0"/>
              <a:t>Listen and follow instructions straight away.</a:t>
            </a:r>
          </a:p>
          <a:p>
            <a:r>
              <a:rPr lang="en-US" sz="2200" dirty="0"/>
              <a:t>Always bring the correct equipment.</a:t>
            </a:r>
          </a:p>
          <a:p>
            <a:r>
              <a:rPr lang="en-US" sz="2200" dirty="0"/>
              <a:t>Mobile phones should be off and </a:t>
            </a:r>
            <a:r>
              <a:rPr lang="en-US" sz="2200" dirty="0" smtClean="0"/>
              <a:t>in school bags at </a:t>
            </a:r>
            <a:r>
              <a:rPr lang="en-US" sz="2200" dirty="0"/>
              <a:t>all times, unless your teacher has given permission to use your mobile phone in class as part of learning and teaching.</a:t>
            </a:r>
          </a:p>
          <a:p>
            <a:r>
              <a:rPr lang="en-US" sz="2200" dirty="0"/>
              <a:t>Be focused and engaged in all lessons and learning.</a:t>
            </a:r>
          </a:p>
          <a:p>
            <a:r>
              <a:rPr lang="en-US" sz="2200" dirty="0"/>
              <a:t>Make progress on agreed targets and next steps discussed with teachers.</a:t>
            </a:r>
          </a:p>
          <a:p>
            <a:r>
              <a:rPr lang="en-US" sz="2200" dirty="0"/>
              <a:t>Do their best to complete all set tasks.</a:t>
            </a:r>
          </a:p>
        </p:txBody>
      </p:sp>
      <p:sp>
        <p:nvSpPr>
          <p:cNvPr id="4" name="Slide Number Placeholder 3"/>
          <p:cNvSpPr>
            <a:spLocks noGrp="1"/>
          </p:cNvSpPr>
          <p:nvPr>
            <p:ph type="sldNum" sz="quarter" idx="12"/>
          </p:nvPr>
        </p:nvSpPr>
        <p:spPr/>
        <p:txBody>
          <a:bodyPr/>
          <a:lstStyle/>
          <a:p>
            <a:fld id="{68806F16-D8BC-AD4C-9CAC-9B84F0DC756E}" type="slidenum">
              <a:rPr lang="en-US" smtClean="0"/>
              <a:t>12</a:t>
            </a:fld>
            <a:endParaRPr lang="en-US" dirty="0"/>
          </a:p>
        </p:txBody>
      </p:sp>
    </p:spTree>
    <p:extLst>
      <p:ext uri="{BB962C8B-B14F-4D97-AF65-F5344CB8AC3E}">
        <p14:creationId xmlns:p14="http://schemas.microsoft.com/office/powerpoint/2010/main" val="1193534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2054"/>
            <a:ext cx="8229600" cy="1143000"/>
          </a:xfrm>
        </p:spPr>
        <p:txBody>
          <a:bodyPr/>
          <a:lstStyle/>
          <a:p>
            <a:r>
              <a:rPr lang="en-US" dirty="0"/>
              <a:t>Sources of information:</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6" name="Picture 5" descr="mage result for facebook"/>
          <p:cNvPicPr/>
          <p:nvPr/>
        </p:nvPicPr>
        <p:blipFill>
          <a:blip r:embed="rId2" cstate="email">
            <a:extLst>
              <a:ext uri="{28A0092B-C50C-407E-A947-70E740481C1C}">
                <a14:useLocalDpi xmlns:a14="http://schemas.microsoft.com/office/drawing/2010/main"/>
              </a:ext>
            </a:extLst>
          </a:blip>
          <a:srcRect/>
          <a:stretch>
            <a:fillRect/>
          </a:stretch>
        </p:blipFill>
        <p:spPr bwMode="auto">
          <a:xfrm>
            <a:off x="6456756" y="2110130"/>
            <a:ext cx="1549400" cy="1549400"/>
          </a:xfrm>
          <a:prstGeom prst="rect">
            <a:avLst/>
          </a:prstGeom>
          <a:noFill/>
          <a:ln>
            <a:noFill/>
          </a:ln>
        </p:spPr>
      </p:pic>
      <p:pic>
        <p:nvPicPr>
          <p:cNvPr id="7" name="Picture 6" descr="mage result for facebook"/>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194408"/>
            <a:ext cx="2373101" cy="1911386"/>
          </a:xfrm>
          <a:prstGeom prst="rect">
            <a:avLst/>
          </a:prstGeom>
          <a:noFill/>
          <a:ln>
            <a:noFill/>
          </a:ln>
        </p:spPr>
      </p:pic>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423" y="1065612"/>
            <a:ext cx="5760833" cy="2246362"/>
          </a:xfrm>
          <a:prstGeom prst="rect">
            <a:avLst/>
          </a:prstGeom>
        </p:spPr>
      </p:pic>
      <p:sp>
        <p:nvSpPr>
          <p:cNvPr id="4" name="TextBox 3"/>
          <p:cNvSpPr txBox="1"/>
          <p:nvPr/>
        </p:nvSpPr>
        <p:spPr>
          <a:xfrm>
            <a:off x="142875" y="696280"/>
            <a:ext cx="5365750" cy="369332"/>
          </a:xfrm>
          <a:prstGeom prst="rect">
            <a:avLst/>
          </a:prstGeom>
          <a:noFill/>
        </p:spPr>
        <p:txBody>
          <a:bodyPr wrap="square" rtlCol="0">
            <a:spAutoFit/>
          </a:bodyPr>
          <a:lstStyle/>
          <a:p>
            <a:r>
              <a:rPr lang="en-US" dirty="0"/>
              <a:t>The school website: </a:t>
            </a:r>
            <a:r>
              <a:rPr lang="en-US" dirty="0">
                <a:hlinkClick r:id="rId5"/>
              </a:rPr>
              <a:t>www.kgsorkney.com</a:t>
            </a:r>
            <a:r>
              <a:rPr lang="en-US" dirty="0"/>
              <a:t> </a:t>
            </a:r>
          </a:p>
        </p:txBody>
      </p:sp>
      <p:sp>
        <p:nvSpPr>
          <p:cNvPr id="11" name="TextBox 10"/>
          <p:cNvSpPr txBox="1"/>
          <p:nvPr/>
        </p:nvSpPr>
        <p:spPr>
          <a:xfrm>
            <a:off x="142875" y="3311974"/>
            <a:ext cx="4511675" cy="369332"/>
          </a:xfrm>
          <a:prstGeom prst="rect">
            <a:avLst/>
          </a:prstGeom>
          <a:noFill/>
        </p:spPr>
        <p:txBody>
          <a:bodyPr wrap="square" rtlCol="0">
            <a:spAutoFit/>
          </a:bodyPr>
          <a:lstStyle/>
          <a:p>
            <a:r>
              <a:rPr lang="en-US" dirty="0"/>
              <a:t>Facebook page: Kirkwall Grammar School</a:t>
            </a:r>
          </a:p>
        </p:txBody>
      </p:sp>
      <p:sp>
        <p:nvSpPr>
          <p:cNvPr id="12" name="TextBox 11"/>
          <p:cNvSpPr txBox="1"/>
          <p:nvPr/>
        </p:nvSpPr>
        <p:spPr>
          <a:xfrm>
            <a:off x="142875" y="3681306"/>
            <a:ext cx="4511675" cy="923330"/>
          </a:xfrm>
          <a:prstGeom prst="rect">
            <a:avLst/>
          </a:prstGeom>
          <a:noFill/>
        </p:spPr>
        <p:txBody>
          <a:bodyPr wrap="square" rtlCol="0">
            <a:spAutoFit/>
          </a:bodyPr>
          <a:lstStyle/>
          <a:p>
            <a:r>
              <a:rPr lang="en-US" dirty="0"/>
              <a:t>All the Houses have their own Facebook page </a:t>
            </a:r>
            <a:r>
              <a:rPr lang="mr-IN" dirty="0"/>
              <a:t>–</a:t>
            </a:r>
            <a:r>
              <a:rPr lang="en-US" dirty="0"/>
              <a:t> search: ‘KGS Copinsay’, ‘KGS Eynhallow’,</a:t>
            </a:r>
          </a:p>
          <a:p>
            <a:r>
              <a:rPr lang="en-US" dirty="0"/>
              <a:t>‘KGS Fara’</a:t>
            </a:r>
          </a:p>
        </p:txBody>
      </p:sp>
      <p:sp>
        <p:nvSpPr>
          <p:cNvPr id="13" name="TextBox 12"/>
          <p:cNvSpPr txBox="1"/>
          <p:nvPr/>
        </p:nvSpPr>
        <p:spPr>
          <a:xfrm>
            <a:off x="2257425" y="4289153"/>
            <a:ext cx="4794250" cy="646331"/>
          </a:xfrm>
          <a:prstGeom prst="rect">
            <a:avLst/>
          </a:prstGeom>
          <a:noFill/>
        </p:spPr>
        <p:txBody>
          <a:bodyPr wrap="square" rtlCol="0">
            <a:spAutoFit/>
          </a:bodyPr>
          <a:lstStyle/>
          <a:p>
            <a:r>
              <a:rPr lang="en-US" dirty="0"/>
              <a:t>Pick up the phone and speak to your Guidance Teacher: 87 2102</a:t>
            </a:r>
          </a:p>
        </p:txBody>
      </p:sp>
      <p:sp>
        <p:nvSpPr>
          <p:cNvPr id="14" name="TextBox 13"/>
          <p:cNvSpPr txBox="1"/>
          <p:nvPr/>
        </p:nvSpPr>
        <p:spPr>
          <a:xfrm>
            <a:off x="5032375" y="5953125"/>
            <a:ext cx="4111625" cy="646331"/>
          </a:xfrm>
          <a:prstGeom prst="rect">
            <a:avLst/>
          </a:prstGeom>
          <a:noFill/>
        </p:spPr>
        <p:txBody>
          <a:bodyPr wrap="square" rtlCol="0">
            <a:spAutoFit/>
          </a:bodyPr>
          <a:lstStyle/>
          <a:p>
            <a:r>
              <a:rPr lang="en-US" dirty="0"/>
              <a:t>Email your Guidance Teacher </a:t>
            </a:r>
            <a:r>
              <a:rPr lang="mr-IN" dirty="0"/>
              <a:t>–</a:t>
            </a:r>
            <a:r>
              <a:rPr lang="en-US" dirty="0"/>
              <a:t> see the school website for their email address</a:t>
            </a:r>
          </a:p>
        </p:txBody>
      </p:sp>
      <p:pic>
        <p:nvPicPr>
          <p:cNvPr id="15" name="Picture 9"/>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794500" y="4086674"/>
            <a:ext cx="2159000" cy="15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6"/>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30500" y="4935484"/>
            <a:ext cx="1924050" cy="1911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68806F16-D8BC-AD4C-9CAC-9B84F0DC756E}" type="slidenum">
              <a:rPr lang="en-US" smtClean="0"/>
              <a:t>13</a:t>
            </a:fld>
            <a:endParaRPr lang="en-US" dirty="0"/>
          </a:p>
        </p:txBody>
      </p:sp>
    </p:spTree>
    <p:extLst>
      <p:ext uri="{BB962C8B-B14F-4D97-AF65-F5344CB8AC3E}">
        <p14:creationId xmlns:p14="http://schemas.microsoft.com/office/powerpoint/2010/main" val="2555881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GS.png"/>
          <p:cNvPicPr>
            <a:picLocks noChangeAspect="1"/>
          </p:cNvPicPr>
          <p:nvPr/>
        </p:nvPicPr>
        <p:blipFill>
          <a:blip r:embed="rId2">
            <a:alphaModFix amt="33000"/>
            <a:extLst>
              <a:ext uri="{28A0092B-C50C-407E-A947-70E740481C1C}">
                <a14:useLocalDpi xmlns:a14="http://schemas.microsoft.com/office/drawing/2010/main"/>
              </a:ext>
            </a:extLst>
          </a:blip>
          <a:stretch>
            <a:fillRect/>
          </a:stretch>
        </p:blipFill>
        <p:spPr>
          <a:xfrm>
            <a:off x="197931" y="952832"/>
            <a:ext cx="8829500" cy="5015325"/>
          </a:xfrm>
          <a:prstGeom prst="rect">
            <a:avLst/>
          </a:prstGeom>
        </p:spPr>
      </p:pic>
      <p:sp>
        <p:nvSpPr>
          <p:cNvPr id="4" name="Rectangle 3"/>
          <p:cNvSpPr/>
          <p:nvPr/>
        </p:nvSpPr>
        <p:spPr>
          <a:xfrm>
            <a:off x="776941" y="952832"/>
            <a:ext cx="7590118" cy="3785652"/>
          </a:xfrm>
          <a:prstGeom prst="rect">
            <a:avLst/>
          </a:prstGeom>
        </p:spPr>
        <p:txBody>
          <a:bodyPr wrap="square" anchor="t">
            <a:spAutoFit/>
          </a:bodyPr>
          <a:lstStyle/>
          <a:p>
            <a:pPr algn="ctr"/>
            <a:r>
              <a:rPr lang="en-US" sz="4000" dirty="0">
                <a:latin typeface="Apple Casual"/>
                <a:cs typeface="Apple Casual"/>
              </a:rPr>
              <a:t>Fact File</a:t>
            </a:r>
          </a:p>
          <a:p>
            <a:r>
              <a:rPr lang="en-US" sz="2000" b="1" dirty="0">
                <a:cs typeface="Cooper Black"/>
              </a:rPr>
              <a:t>Head Teacher:  Mr Don Hawkins</a:t>
            </a:r>
          </a:p>
          <a:p>
            <a:endParaRPr lang="en-US" sz="2000" b="1" dirty="0">
              <a:cs typeface="Cooper Black"/>
            </a:endParaRPr>
          </a:p>
          <a:p>
            <a:r>
              <a:rPr lang="en-US" sz="2000" b="1" dirty="0">
                <a:cs typeface="Cooper Black"/>
              </a:rPr>
              <a:t>S1-S6 - </a:t>
            </a:r>
            <a:r>
              <a:rPr lang="en-US" sz="2000" b="1" dirty="0" smtClean="0">
                <a:cs typeface="Cooper Black"/>
              </a:rPr>
              <a:t>age </a:t>
            </a:r>
            <a:r>
              <a:rPr lang="en-US" sz="2000" b="1" dirty="0">
                <a:cs typeface="Cooper Black"/>
              </a:rPr>
              <a:t>11/12 to age 17/18 years old</a:t>
            </a:r>
          </a:p>
          <a:p>
            <a:endParaRPr lang="en-US" sz="2000" b="1" dirty="0">
              <a:cs typeface="Cooper Black"/>
            </a:endParaRPr>
          </a:p>
          <a:p>
            <a:r>
              <a:rPr lang="en-US" sz="2000" b="1" dirty="0">
                <a:cs typeface="Cooper Black"/>
              </a:rPr>
              <a:t>Catchment area: the town of Kirkwall, the East Mainland of Orkney and the North and South </a:t>
            </a:r>
            <a:r>
              <a:rPr lang="en-US" sz="2000" b="1" dirty="0" smtClean="0">
                <a:cs typeface="Cooper Black"/>
              </a:rPr>
              <a:t>isles, </a:t>
            </a:r>
            <a:r>
              <a:rPr lang="en-US" sz="2000" b="1" dirty="0">
                <a:cs typeface="Cooper Black"/>
              </a:rPr>
              <a:t>13 linked  Primary Schools and </a:t>
            </a:r>
          </a:p>
          <a:p>
            <a:r>
              <a:rPr lang="en-US" sz="2000" b="1" dirty="0">
                <a:cs typeface="Cooper Black"/>
              </a:rPr>
              <a:t>4 Junior </a:t>
            </a:r>
            <a:r>
              <a:rPr lang="en-US" sz="2000" b="1" dirty="0" smtClean="0">
                <a:cs typeface="Cooper Black"/>
              </a:rPr>
              <a:t>High Schools</a:t>
            </a:r>
            <a:endParaRPr lang="en-US" sz="2000" b="1" dirty="0">
              <a:cs typeface="Cooper Black"/>
            </a:endParaRPr>
          </a:p>
          <a:p>
            <a:r>
              <a:rPr lang="en-US" sz="2000" b="1" dirty="0">
                <a:cs typeface="Cooper Black"/>
              </a:rPr>
              <a:t>	</a:t>
            </a:r>
          </a:p>
          <a:p>
            <a:r>
              <a:rPr lang="en-US" sz="2000" b="1" dirty="0">
                <a:cs typeface="Cooper Black"/>
              </a:rPr>
              <a:t>Number of teachers: approx. 80 </a:t>
            </a:r>
          </a:p>
          <a:p>
            <a:r>
              <a:rPr lang="en-US" sz="2000" b="1" dirty="0">
                <a:cs typeface="Cooper Black"/>
              </a:rPr>
              <a:t>(including part-time and job-share)</a:t>
            </a:r>
          </a:p>
        </p:txBody>
      </p:sp>
      <p:sp>
        <p:nvSpPr>
          <p:cNvPr id="3" name="Slide Number Placeholder 2"/>
          <p:cNvSpPr>
            <a:spLocks noGrp="1"/>
          </p:cNvSpPr>
          <p:nvPr>
            <p:ph type="sldNum" sz="quarter" idx="12"/>
          </p:nvPr>
        </p:nvSpPr>
        <p:spPr/>
        <p:txBody>
          <a:bodyPr/>
          <a:lstStyle/>
          <a:p>
            <a:fld id="{68806F16-D8BC-AD4C-9CAC-9B84F0DC756E}" type="slidenum">
              <a:rPr lang="en-US" smtClean="0"/>
              <a:t>1</a:t>
            </a:fld>
            <a:endParaRPr lang="en-US" dirty="0"/>
          </a:p>
        </p:txBody>
      </p:sp>
    </p:spTree>
    <p:extLst>
      <p:ext uri="{BB962C8B-B14F-4D97-AF65-F5344CB8AC3E}">
        <p14:creationId xmlns:p14="http://schemas.microsoft.com/office/powerpoint/2010/main" val="1243641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KGS.png"/>
          <p:cNvPicPr>
            <a:picLocks noChangeAspect="1"/>
          </p:cNvPicPr>
          <p:nvPr/>
        </p:nvPicPr>
        <p:blipFill>
          <a:blip r:embed="rId2">
            <a:alphaModFix amt="38000"/>
            <a:extLst>
              <a:ext uri="{28A0092B-C50C-407E-A947-70E740481C1C}">
                <a14:useLocalDpi xmlns:a14="http://schemas.microsoft.com/office/drawing/2010/main"/>
              </a:ext>
            </a:extLst>
          </a:blip>
          <a:stretch>
            <a:fillRect/>
          </a:stretch>
        </p:blipFill>
        <p:spPr>
          <a:xfrm>
            <a:off x="220238" y="366551"/>
            <a:ext cx="8430399" cy="4788626"/>
          </a:xfrm>
          <a:prstGeom prst="rect">
            <a:avLst/>
          </a:prstGeom>
        </p:spPr>
      </p:pic>
      <p:sp>
        <p:nvSpPr>
          <p:cNvPr id="2" name="Title 1"/>
          <p:cNvSpPr>
            <a:spLocks noGrp="1"/>
          </p:cNvSpPr>
          <p:nvPr>
            <p:ph type="title"/>
          </p:nvPr>
        </p:nvSpPr>
        <p:spPr/>
        <p:txBody>
          <a:bodyPr>
            <a:normAutofit fontScale="90000"/>
          </a:bodyPr>
          <a:lstStyle/>
          <a:p>
            <a:r>
              <a:rPr lang="en-GB" b="1" dirty="0">
                <a:latin typeface="+mn-lt"/>
              </a:rPr>
              <a:t>Mr Hawkins</a:t>
            </a:r>
            <a:br>
              <a:rPr lang="en-GB" b="1" dirty="0">
                <a:latin typeface="+mn-lt"/>
              </a:rPr>
            </a:br>
            <a:r>
              <a:rPr lang="en-GB" b="1" dirty="0">
                <a:latin typeface="+mn-lt"/>
              </a:rPr>
              <a:t>Head Teacher</a:t>
            </a:r>
            <a:endParaRPr lang="en-US" b="1" dirty="0">
              <a:latin typeface="+mn-lt"/>
            </a:endParaRPr>
          </a:p>
        </p:txBody>
      </p:sp>
      <p:sp>
        <p:nvSpPr>
          <p:cNvPr id="3" name="Content Placeholder 2"/>
          <p:cNvSpPr>
            <a:spLocks noGrp="1"/>
          </p:cNvSpPr>
          <p:nvPr>
            <p:ph idx="1"/>
          </p:nvPr>
        </p:nvSpPr>
        <p:spPr/>
        <p:txBody>
          <a:bodyPr/>
          <a:lstStyle/>
          <a:p>
            <a:endParaRPr lang="en-US" dirty="0"/>
          </a:p>
          <a:p>
            <a:endParaRPr lang="en-US" dirty="0"/>
          </a:p>
        </p:txBody>
      </p:sp>
      <p:pic>
        <p:nvPicPr>
          <p:cNvPr id="4" name="Picture 3" descr="C:\Users\don.hawkins\Pictures\Leadership Team.jpg"/>
          <p:cNvPicPr/>
          <p:nvPr/>
        </p:nvPicPr>
        <p:blipFill rotWithShape="1">
          <a:blip r:embed="rId3" cstate="email">
            <a:extLst>
              <a:ext uri="{28A0092B-C50C-407E-A947-70E740481C1C}">
                <a14:useLocalDpi xmlns:a14="http://schemas.microsoft.com/office/drawing/2010/main"/>
              </a:ext>
            </a:extLst>
          </a:blip>
          <a:srcRect/>
          <a:stretch/>
        </p:blipFill>
        <p:spPr bwMode="auto">
          <a:xfrm>
            <a:off x="3318021" y="1785217"/>
            <a:ext cx="2332984" cy="2905565"/>
          </a:xfrm>
          <a:prstGeom prst="rect">
            <a:avLst/>
          </a:prstGeom>
          <a:noFill/>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68806F16-D8BC-AD4C-9CAC-9B84F0DC756E}" type="slidenum">
              <a:rPr lang="en-US" smtClean="0"/>
              <a:t>2</a:t>
            </a:fld>
            <a:endParaRPr lang="en-US" dirty="0"/>
          </a:p>
        </p:txBody>
      </p:sp>
    </p:spTree>
    <p:extLst>
      <p:ext uri="{BB962C8B-B14F-4D97-AF65-F5344CB8AC3E}">
        <p14:creationId xmlns:p14="http://schemas.microsoft.com/office/powerpoint/2010/main" val="3442339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Senior Leadership Team</a:t>
            </a:r>
          </a:p>
        </p:txBody>
      </p:sp>
      <p:pic>
        <p:nvPicPr>
          <p:cNvPr id="4" name="Picture 3" descr="C:\Users\don.hawkins\Pictures\Leadership Team.jpg"/>
          <p:cNvPicPr/>
          <p:nvPr/>
        </p:nvPicPr>
        <p:blipFill rotWithShape="1">
          <a:blip r:embed="rId2" cstate="email">
            <a:extLst>
              <a:ext uri="{28A0092B-C50C-407E-A947-70E740481C1C}">
                <a14:useLocalDpi xmlns:a14="http://schemas.microsoft.com/office/drawing/2010/main"/>
              </a:ext>
            </a:extLst>
          </a:blip>
          <a:srcRect/>
          <a:stretch/>
        </p:blipFill>
        <p:spPr bwMode="auto">
          <a:xfrm>
            <a:off x="3734298" y="1584429"/>
            <a:ext cx="1772848" cy="2482548"/>
          </a:xfrm>
          <a:prstGeom prst="rect">
            <a:avLst/>
          </a:prstGeom>
          <a:noFill/>
          <a:ln>
            <a:noFill/>
          </a:ln>
          <a:extLst>
            <a:ext uri="{53640926-AAD7-44D8-BBD7-CCE9431645EC}">
              <a14:shadowObscured xmlns:a14="http://schemas.microsoft.com/office/drawing/2010/main"/>
            </a:ext>
          </a:extLst>
        </p:spPr>
      </p:pic>
      <p:pic>
        <p:nvPicPr>
          <p:cNvPr id="5" name="Picture 4" descr="C:\Users\don.hawkins\Pictures\Leadership Team.jpg"/>
          <p:cNvPicPr/>
          <p:nvPr/>
        </p:nvPicPr>
        <p:blipFill rotWithShape="1">
          <a:blip r:embed="rId3" cstate="email">
            <a:extLst>
              <a:ext uri="{28A0092B-C50C-407E-A947-70E740481C1C}">
                <a14:useLocalDpi xmlns:a14="http://schemas.microsoft.com/office/drawing/2010/main"/>
              </a:ext>
            </a:extLst>
          </a:blip>
          <a:srcRect/>
          <a:stretch/>
        </p:blipFill>
        <p:spPr bwMode="auto">
          <a:xfrm>
            <a:off x="6964246" y="1584430"/>
            <a:ext cx="1722554" cy="2482547"/>
          </a:xfrm>
          <a:prstGeom prst="rect">
            <a:avLst/>
          </a:prstGeom>
          <a:noFill/>
          <a:ln>
            <a:noFill/>
          </a:ln>
          <a:extLst>
            <a:ext uri="{53640926-AAD7-44D8-BBD7-CCE9431645EC}">
              <a14:shadowObscured xmlns:a14="http://schemas.microsoft.com/office/drawing/2010/main"/>
            </a:ext>
          </a:extLst>
        </p:spPr>
      </p:pic>
      <p:pic>
        <p:nvPicPr>
          <p:cNvPr id="6" name="Picture 5" descr="C:\Users\don.hawkins\Pictures\Leadership Team.jpg"/>
          <p:cNvPicPr/>
          <p:nvPr/>
        </p:nvPicPr>
        <p:blipFill rotWithShape="1">
          <a:blip r:embed="rId4" cstate="email">
            <a:extLst>
              <a:ext uri="{28A0092B-C50C-407E-A947-70E740481C1C}">
                <a14:useLocalDpi xmlns:a14="http://schemas.microsoft.com/office/drawing/2010/main"/>
              </a:ext>
            </a:extLst>
          </a:blip>
          <a:srcRect/>
          <a:stretch/>
        </p:blipFill>
        <p:spPr bwMode="auto">
          <a:xfrm>
            <a:off x="457200" y="1584430"/>
            <a:ext cx="1898583" cy="2482547"/>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197931" y="4552090"/>
            <a:ext cx="2639080" cy="1138773"/>
          </a:xfrm>
          <a:prstGeom prst="rect">
            <a:avLst/>
          </a:prstGeom>
          <a:noFill/>
        </p:spPr>
        <p:txBody>
          <a:bodyPr wrap="square" rtlCol="0">
            <a:spAutoFit/>
          </a:bodyPr>
          <a:lstStyle/>
          <a:p>
            <a:pPr algn="ctr"/>
            <a:r>
              <a:rPr lang="en-US" sz="2800" b="1" dirty="0">
                <a:cs typeface="Cooper Black"/>
              </a:rPr>
              <a:t>Ms Devlin</a:t>
            </a:r>
          </a:p>
          <a:p>
            <a:pPr algn="ctr"/>
            <a:r>
              <a:rPr lang="en-US" sz="2000" b="1" dirty="0">
                <a:cs typeface="Cooper Black"/>
              </a:rPr>
              <a:t>Deputy Head Teacher</a:t>
            </a:r>
          </a:p>
          <a:p>
            <a:pPr algn="ctr"/>
            <a:r>
              <a:rPr lang="en-US" sz="2000" b="1" dirty="0">
                <a:cs typeface="Cooper Black"/>
              </a:rPr>
              <a:t>Year Head for S1/S2</a:t>
            </a:r>
          </a:p>
        </p:txBody>
      </p:sp>
      <p:sp>
        <p:nvSpPr>
          <p:cNvPr id="10" name="TextBox 9"/>
          <p:cNvSpPr txBox="1"/>
          <p:nvPr/>
        </p:nvSpPr>
        <p:spPr>
          <a:xfrm>
            <a:off x="3257176" y="4581746"/>
            <a:ext cx="2823883" cy="1138773"/>
          </a:xfrm>
          <a:prstGeom prst="rect">
            <a:avLst/>
          </a:prstGeom>
          <a:noFill/>
        </p:spPr>
        <p:txBody>
          <a:bodyPr wrap="square" rtlCol="0">
            <a:spAutoFit/>
          </a:bodyPr>
          <a:lstStyle/>
          <a:p>
            <a:pPr algn="ctr"/>
            <a:r>
              <a:rPr lang="en-US" sz="2800" b="1" dirty="0">
                <a:cs typeface="Cooper Black"/>
              </a:rPr>
              <a:t>Mr Harvey</a:t>
            </a:r>
          </a:p>
          <a:p>
            <a:pPr algn="ctr"/>
            <a:r>
              <a:rPr lang="en-US" sz="2000" b="1" dirty="0">
                <a:cs typeface="Cooper Black"/>
              </a:rPr>
              <a:t>Deputy Head Teacher </a:t>
            </a:r>
          </a:p>
          <a:p>
            <a:pPr algn="ctr"/>
            <a:r>
              <a:rPr lang="en-US" sz="2000" b="1" dirty="0">
                <a:cs typeface="Cooper Black"/>
              </a:rPr>
              <a:t>Year Head for S3/S4</a:t>
            </a:r>
          </a:p>
        </p:txBody>
      </p:sp>
      <p:sp>
        <p:nvSpPr>
          <p:cNvPr id="11" name="TextBox 10"/>
          <p:cNvSpPr txBox="1"/>
          <p:nvPr/>
        </p:nvSpPr>
        <p:spPr>
          <a:xfrm>
            <a:off x="6394824" y="4581746"/>
            <a:ext cx="2525057" cy="1138773"/>
          </a:xfrm>
          <a:prstGeom prst="rect">
            <a:avLst/>
          </a:prstGeom>
          <a:noFill/>
        </p:spPr>
        <p:txBody>
          <a:bodyPr wrap="square" rtlCol="0">
            <a:spAutoFit/>
          </a:bodyPr>
          <a:lstStyle/>
          <a:p>
            <a:pPr algn="ctr"/>
            <a:r>
              <a:rPr lang="en-US" sz="2800" b="1" dirty="0">
                <a:cs typeface="Cooper Black"/>
              </a:rPr>
              <a:t>Mr Ewing</a:t>
            </a:r>
            <a:r>
              <a:rPr lang="en-US" sz="2800" dirty="0"/>
              <a:t> </a:t>
            </a:r>
          </a:p>
          <a:p>
            <a:pPr algn="ctr"/>
            <a:r>
              <a:rPr lang="en-US" sz="2000" b="1" dirty="0">
                <a:cs typeface="Cooper Black"/>
              </a:rPr>
              <a:t>Deputy Head Teacher</a:t>
            </a:r>
          </a:p>
          <a:p>
            <a:pPr algn="ctr"/>
            <a:r>
              <a:rPr lang="en-US" sz="2000" b="1" dirty="0">
                <a:cs typeface="Cooper Black"/>
              </a:rPr>
              <a:t> Year Head for S5/S6</a:t>
            </a:r>
          </a:p>
        </p:txBody>
      </p:sp>
      <p:sp>
        <p:nvSpPr>
          <p:cNvPr id="3" name="Slide Number Placeholder 2"/>
          <p:cNvSpPr>
            <a:spLocks noGrp="1"/>
          </p:cNvSpPr>
          <p:nvPr>
            <p:ph type="sldNum" sz="quarter" idx="12"/>
          </p:nvPr>
        </p:nvSpPr>
        <p:spPr/>
        <p:txBody>
          <a:bodyPr/>
          <a:lstStyle/>
          <a:p>
            <a:fld id="{68806F16-D8BC-AD4C-9CAC-9B84F0DC756E}" type="slidenum">
              <a:rPr lang="en-US" smtClean="0"/>
              <a:t>3</a:t>
            </a:fld>
            <a:endParaRPr lang="en-US" dirty="0"/>
          </a:p>
        </p:txBody>
      </p:sp>
    </p:spTree>
    <p:extLst>
      <p:ext uri="{BB962C8B-B14F-4D97-AF65-F5344CB8AC3E}">
        <p14:creationId xmlns:p14="http://schemas.microsoft.com/office/powerpoint/2010/main" val="3505935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2960" y="205876"/>
            <a:ext cx="8679930" cy="1200329"/>
          </a:xfrm>
          <a:prstGeom prst="rect">
            <a:avLst/>
          </a:prstGeom>
          <a:noFill/>
        </p:spPr>
        <p:txBody>
          <a:bodyPr wrap="none" lIns="91440" tIns="45720" rIns="91440" bIns="45720">
            <a:spAutoFit/>
          </a:bodyPr>
          <a:lstStyle/>
          <a:p>
            <a:pPr algn="ctr"/>
            <a:r>
              <a:rPr lang="en-GB" sz="7200" b="1" cap="none" spc="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rPr>
              <a:t>Guidance Department</a:t>
            </a:r>
          </a:p>
        </p:txBody>
      </p:sp>
      <p:grpSp>
        <p:nvGrpSpPr>
          <p:cNvPr id="16" name="Group 15"/>
          <p:cNvGrpSpPr/>
          <p:nvPr/>
        </p:nvGrpSpPr>
        <p:grpSpPr>
          <a:xfrm>
            <a:off x="0" y="1780743"/>
            <a:ext cx="9144000" cy="4480993"/>
            <a:chOff x="-156195" y="1780743"/>
            <a:chExt cx="9144000" cy="4480993"/>
          </a:xfrm>
        </p:grpSpPr>
        <p:grpSp>
          <p:nvGrpSpPr>
            <p:cNvPr id="13" name="Group 12"/>
            <p:cNvGrpSpPr/>
            <p:nvPr/>
          </p:nvGrpSpPr>
          <p:grpSpPr>
            <a:xfrm>
              <a:off x="6034556" y="1780743"/>
              <a:ext cx="2953249" cy="4480993"/>
              <a:chOff x="-126663" y="1780743"/>
              <a:chExt cx="2953249" cy="4480993"/>
            </a:xfrm>
          </p:grpSpPr>
          <p:pic>
            <p:nvPicPr>
              <p:cNvPr id="4" name="Picture 3" descr="FARA LOGO.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6663" y="2774064"/>
                <a:ext cx="2953249" cy="3487672"/>
              </a:xfrm>
              <a:prstGeom prst="rect">
                <a:avLst/>
              </a:prstGeom>
              <a:ln>
                <a:solidFill>
                  <a:srgbClr val="000000"/>
                </a:solidFill>
              </a:ln>
            </p:spPr>
          </p:pic>
          <p:sp>
            <p:nvSpPr>
              <p:cNvPr id="3" name="TextBox 2"/>
              <p:cNvSpPr txBox="1"/>
              <p:nvPr/>
            </p:nvSpPr>
            <p:spPr>
              <a:xfrm>
                <a:off x="117402" y="1780743"/>
                <a:ext cx="2508074" cy="954107"/>
              </a:xfrm>
              <a:prstGeom prst="rect">
                <a:avLst/>
              </a:prstGeom>
              <a:noFill/>
            </p:spPr>
            <p:txBody>
              <a:bodyPr wrap="square" rtlCol="0">
                <a:spAutoFit/>
              </a:bodyPr>
              <a:lstStyle/>
              <a:p>
                <a:pPr algn="ctr"/>
                <a:r>
                  <a:rPr lang="en-US" sz="2800" dirty="0">
                    <a:latin typeface="Apple Casual"/>
                    <a:cs typeface="Apple Casual"/>
                  </a:rPr>
                  <a:t>Fara</a:t>
                </a:r>
              </a:p>
              <a:p>
                <a:pPr algn="ctr"/>
                <a:r>
                  <a:rPr lang="en-US" sz="2800" dirty="0">
                    <a:cs typeface="Apple Casual"/>
                  </a:rPr>
                  <a:t>Mr Berry</a:t>
                </a:r>
              </a:p>
            </p:txBody>
          </p:sp>
        </p:grpSp>
        <p:grpSp>
          <p:nvGrpSpPr>
            <p:cNvPr id="14" name="Group 13"/>
            <p:cNvGrpSpPr/>
            <p:nvPr/>
          </p:nvGrpSpPr>
          <p:grpSpPr>
            <a:xfrm>
              <a:off x="3027082" y="1780784"/>
              <a:ext cx="3007474" cy="4480952"/>
              <a:chOff x="2870887" y="1780784"/>
              <a:chExt cx="3007474" cy="4480952"/>
            </a:xfrm>
          </p:grpSpPr>
          <p:pic>
            <p:nvPicPr>
              <p:cNvPr id="5" name="Picture 4" descr="EYNHALLOW LOG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70887" y="2774064"/>
                <a:ext cx="3007474" cy="3487672"/>
              </a:xfrm>
              <a:prstGeom prst="rect">
                <a:avLst/>
              </a:prstGeom>
              <a:ln>
                <a:solidFill>
                  <a:srgbClr val="000000"/>
                </a:solidFill>
              </a:ln>
            </p:spPr>
          </p:pic>
          <p:sp>
            <p:nvSpPr>
              <p:cNvPr id="11" name="TextBox 10"/>
              <p:cNvSpPr txBox="1"/>
              <p:nvPr/>
            </p:nvSpPr>
            <p:spPr>
              <a:xfrm>
                <a:off x="3169899" y="1780784"/>
                <a:ext cx="2508074" cy="954107"/>
              </a:xfrm>
              <a:prstGeom prst="rect">
                <a:avLst/>
              </a:prstGeom>
              <a:noFill/>
            </p:spPr>
            <p:txBody>
              <a:bodyPr wrap="square" rtlCol="0">
                <a:spAutoFit/>
              </a:bodyPr>
              <a:lstStyle/>
              <a:p>
                <a:pPr algn="ctr"/>
                <a:r>
                  <a:rPr lang="en-US" sz="2800" dirty="0">
                    <a:latin typeface="Apple Casual"/>
                    <a:cs typeface="Apple Casual"/>
                  </a:rPr>
                  <a:t>Eynhallow</a:t>
                </a:r>
              </a:p>
              <a:p>
                <a:pPr algn="ctr"/>
                <a:r>
                  <a:rPr lang="en-US" sz="2800" dirty="0">
                    <a:cs typeface="Apple Casual"/>
                  </a:rPr>
                  <a:t>Ms Taylor</a:t>
                </a:r>
              </a:p>
            </p:txBody>
          </p:sp>
        </p:grpSp>
        <p:grpSp>
          <p:nvGrpSpPr>
            <p:cNvPr id="15" name="Group 14"/>
            <p:cNvGrpSpPr/>
            <p:nvPr/>
          </p:nvGrpSpPr>
          <p:grpSpPr>
            <a:xfrm>
              <a:off x="-156195" y="1819957"/>
              <a:ext cx="3183277" cy="4441779"/>
              <a:chOff x="5770150" y="1819957"/>
              <a:chExt cx="3183277" cy="4441779"/>
            </a:xfrm>
          </p:grpSpPr>
          <p:pic>
            <p:nvPicPr>
              <p:cNvPr id="6" name="Picture 5" descr="COPINSAY LOGO.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70150" y="2774064"/>
                <a:ext cx="3183277" cy="3487672"/>
              </a:xfrm>
              <a:prstGeom prst="rect">
                <a:avLst/>
              </a:prstGeom>
              <a:ln>
                <a:solidFill>
                  <a:srgbClr val="000000"/>
                </a:solidFill>
              </a:ln>
            </p:spPr>
          </p:pic>
          <p:sp>
            <p:nvSpPr>
              <p:cNvPr id="12" name="TextBox 11"/>
              <p:cNvSpPr txBox="1"/>
              <p:nvPr/>
            </p:nvSpPr>
            <p:spPr>
              <a:xfrm>
                <a:off x="6033110" y="1819957"/>
                <a:ext cx="2508074" cy="954107"/>
              </a:xfrm>
              <a:prstGeom prst="rect">
                <a:avLst/>
              </a:prstGeom>
              <a:noFill/>
            </p:spPr>
            <p:txBody>
              <a:bodyPr wrap="square" rtlCol="0">
                <a:spAutoFit/>
              </a:bodyPr>
              <a:lstStyle/>
              <a:p>
                <a:pPr algn="ctr"/>
                <a:r>
                  <a:rPr lang="en-US" sz="2800" dirty="0">
                    <a:latin typeface="Apple Casual"/>
                    <a:cs typeface="Apple Casual"/>
                  </a:rPr>
                  <a:t>Copinsay</a:t>
                </a:r>
              </a:p>
              <a:p>
                <a:pPr algn="ctr"/>
                <a:r>
                  <a:rPr lang="en-US" sz="2800" dirty="0">
                    <a:cs typeface="Apple Casual"/>
                  </a:rPr>
                  <a:t>Mrs Woods</a:t>
                </a:r>
              </a:p>
            </p:txBody>
          </p:sp>
        </p:grpSp>
      </p:grpSp>
      <p:sp>
        <p:nvSpPr>
          <p:cNvPr id="2" name="Slide Number Placeholder 1"/>
          <p:cNvSpPr>
            <a:spLocks noGrp="1"/>
          </p:cNvSpPr>
          <p:nvPr>
            <p:ph type="sldNum" sz="quarter" idx="12"/>
          </p:nvPr>
        </p:nvSpPr>
        <p:spPr/>
        <p:txBody>
          <a:bodyPr/>
          <a:lstStyle/>
          <a:p>
            <a:fld id="{68806F16-D8BC-AD4C-9CAC-9B84F0DC756E}" type="slidenum">
              <a:rPr lang="en-US" smtClean="0"/>
              <a:t>4</a:t>
            </a:fld>
            <a:endParaRPr lang="en-US" dirty="0"/>
          </a:p>
        </p:txBody>
      </p:sp>
    </p:spTree>
    <p:extLst>
      <p:ext uri="{BB962C8B-B14F-4D97-AF65-F5344CB8AC3E}">
        <p14:creationId xmlns:p14="http://schemas.microsoft.com/office/powerpoint/2010/main" val="151803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661" y="-212922"/>
            <a:ext cx="8229600" cy="1143000"/>
          </a:xfrm>
        </p:spPr>
        <p:txBody>
          <a:bodyPr>
            <a:noAutofit/>
          </a:bodyPr>
          <a:lstStyle/>
          <a:p>
            <a:r>
              <a:rPr lang="en-GB" sz="6000" b="1"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rPr>
              <a:t>Guidance Team</a:t>
            </a:r>
          </a:p>
        </p:txBody>
      </p:sp>
      <p:pic>
        <p:nvPicPr>
          <p:cNvPr id="5" name="Picture 4"/>
          <p:cNvPicPr/>
          <p:nvPr/>
        </p:nvPicPr>
        <p:blipFill>
          <a:blip r:embed="rId2" cstate="email">
            <a:extLst>
              <a:ext uri="{28A0092B-C50C-407E-A947-70E740481C1C}">
                <a14:useLocalDpi xmlns:a14="http://schemas.microsoft.com/office/drawing/2010/main"/>
              </a:ext>
            </a:extLst>
          </a:blip>
          <a:stretch>
            <a:fillRect/>
          </a:stretch>
        </p:blipFill>
        <p:spPr bwMode="auto">
          <a:xfrm rot="16200000">
            <a:off x="6356944" y="3272220"/>
            <a:ext cx="1625083" cy="1250882"/>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bwMode="auto">
          <a:xfrm>
            <a:off x="3358666" y="3084731"/>
            <a:ext cx="1251221" cy="1625472"/>
          </a:xfrm>
          <a:prstGeom prst="rect">
            <a:avLst/>
          </a:prstGeom>
          <a:noFill/>
          <a:ln>
            <a:noFill/>
          </a:ln>
          <a:extLst>
            <a:ext uri="{53640926-AAD7-44D8-BBD7-CCE9431645EC}">
              <a14:shadowObscured xmlns:a14="http://schemas.microsoft.com/office/drawing/2010/main"/>
            </a:ext>
          </a:extLst>
        </p:spPr>
      </p:pic>
      <p:pic>
        <p:nvPicPr>
          <p:cNvPr id="7" name="Picture 6" descr="C:\Users\don.hawkins\Pictures\Leadership Team.jpg"/>
          <p:cNvPicPr/>
          <p:nvPr/>
        </p:nvPicPr>
        <p:blipFill rotWithShape="1">
          <a:blip r:embed="rId4" cstate="email">
            <a:extLst>
              <a:ext uri="{28A0092B-C50C-407E-A947-70E740481C1C}">
                <a14:useLocalDpi xmlns:a14="http://schemas.microsoft.com/office/drawing/2010/main"/>
              </a:ext>
            </a:extLst>
          </a:blip>
          <a:srcRect/>
          <a:stretch/>
        </p:blipFill>
        <p:spPr bwMode="auto">
          <a:xfrm>
            <a:off x="305661" y="3084730"/>
            <a:ext cx="1365776" cy="1625472"/>
          </a:xfrm>
          <a:prstGeom prst="rect">
            <a:avLst/>
          </a:prstGeom>
          <a:noFill/>
          <a:ln>
            <a:noFill/>
          </a:ln>
          <a:extLst>
            <a:ext uri="{53640926-AAD7-44D8-BBD7-CCE9431645EC}">
              <a14:shadowObscured xmlns:a14="http://schemas.microsoft.com/office/drawing/2010/main"/>
            </a:ext>
          </a:extLst>
        </p:spPr>
      </p:pic>
      <p:sp>
        <p:nvSpPr>
          <p:cNvPr id="8" name="TextBox 7"/>
          <p:cNvSpPr txBox="1"/>
          <p:nvPr/>
        </p:nvSpPr>
        <p:spPr>
          <a:xfrm>
            <a:off x="2228254" y="2715398"/>
            <a:ext cx="4364195" cy="369332"/>
          </a:xfrm>
          <a:prstGeom prst="rect">
            <a:avLst/>
          </a:prstGeom>
          <a:noFill/>
        </p:spPr>
        <p:txBody>
          <a:bodyPr wrap="square" rtlCol="0">
            <a:spAutoFit/>
          </a:bodyPr>
          <a:lstStyle/>
          <a:p>
            <a:pPr algn="ctr"/>
            <a:r>
              <a:rPr lang="en-US" dirty="0">
                <a:cs typeface="Cooper Black"/>
              </a:rPr>
              <a:t>Mrs Marlyn Firth - </a:t>
            </a:r>
            <a:r>
              <a:rPr lang="en-US" dirty="0"/>
              <a:t>Guidance Manager</a:t>
            </a:r>
          </a:p>
        </p:txBody>
      </p:sp>
      <p:sp>
        <p:nvSpPr>
          <p:cNvPr id="9" name="TextBox 8"/>
          <p:cNvSpPr txBox="1"/>
          <p:nvPr/>
        </p:nvSpPr>
        <p:spPr>
          <a:xfrm>
            <a:off x="286774" y="4862592"/>
            <a:ext cx="2375172" cy="1138773"/>
          </a:xfrm>
          <a:prstGeom prst="rect">
            <a:avLst/>
          </a:prstGeom>
          <a:noFill/>
        </p:spPr>
        <p:txBody>
          <a:bodyPr wrap="square" rtlCol="0">
            <a:spAutoFit/>
          </a:bodyPr>
          <a:lstStyle/>
          <a:p>
            <a:pPr algn="ctr"/>
            <a:r>
              <a:rPr lang="en-US" dirty="0">
                <a:cs typeface="Cooper Black"/>
              </a:rPr>
              <a:t>Mrs Raksha Woods </a:t>
            </a:r>
          </a:p>
          <a:p>
            <a:pPr algn="ctr"/>
            <a:r>
              <a:rPr lang="en-US" dirty="0"/>
              <a:t>Guidance Teacher for</a:t>
            </a:r>
          </a:p>
          <a:p>
            <a:pPr algn="ctr"/>
            <a:r>
              <a:rPr lang="en-US" sz="3200" b="1" dirty="0">
                <a:cs typeface="Apple Casual"/>
              </a:rPr>
              <a:t>Copinsay</a:t>
            </a:r>
          </a:p>
        </p:txBody>
      </p:sp>
      <p:sp>
        <p:nvSpPr>
          <p:cNvPr id="12" name="Rectangle 11"/>
          <p:cNvSpPr/>
          <p:nvPr/>
        </p:nvSpPr>
        <p:spPr>
          <a:xfrm>
            <a:off x="3358666" y="4862592"/>
            <a:ext cx="2250964" cy="1138773"/>
          </a:xfrm>
          <a:prstGeom prst="rect">
            <a:avLst/>
          </a:prstGeom>
        </p:spPr>
        <p:txBody>
          <a:bodyPr wrap="square">
            <a:spAutoFit/>
          </a:bodyPr>
          <a:lstStyle/>
          <a:p>
            <a:pPr algn="ctr"/>
            <a:r>
              <a:rPr lang="en-US" dirty="0">
                <a:cs typeface="Cooper Black"/>
              </a:rPr>
              <a:t>Ms Bridget Taylor</a:t>
            </a:r>
          </a:p>
          <a:p>
            <a:pPr algn="ctr"/>
            <a:r>
              <a:rPr lang="en-US" dirty="0"/>
              <a:t>Guidance Teacher for</a:t>
            </a:r>
          </a:p>
          <a:p>
            <a:pPr algn="ctr"/>
            <a:r>
              <a:rPr lang="en-US" sz="3200" b="1" dirty="0">
                <a:cs typeface="Apple Casual"/>
              </a:rPr>
              <a:t>Eynhallow</a:t>
            </a:r>
          </a:p>
        </p:txBody>
      </p:sp>
      <p:sp>
        <p:nvSpPr>
          <p:cNvPr id="13" name="Rectangle 12"/>
          <p:cNvSpPr/>
          <p:nvPr/>
        </p:nvSpPr>
        <p:spPr>
          <a:xfrm>
            <a:off x="6544044" y="4862592"/>
            <a:ext cx="2201784" cy="1138773"/>
          </a:xfrm>
          <a:prstGeom prst="rect">
            <a:avLst/>
          </a:prstGeom>
        </p:spPr>
        <p:txBody>
          <a:bodyPr wrap="square">
            <a:spAutoFit/>
          </a:bodyPr>
          <a:lstStyle/>
          <a:p>
            <a:pPr algn="ctr"/>
            <a:r>
              <a:rPr lang="en-US" dirty="0">
                <a:cs typeface="Cooper Black"/>
              </a:rPr>
              <a:t>Mr Mark Berry</a:t>
            </a:r>
          </a:p>
          <a:p>
            <a:pPr algn="ctr"/>
            <a:r>
              <a:rPr lang="en-US" dirty="0"/>
              <a:t>Guidance Teacher for </a:t>
            </a:r>
          </a:p>
          <a:p>
            <a:pPr algn="ctr"/>
            <a:r>
              <a:rPr lang="en-US" sz="3200" b="1" dirty="0">
                <a:cs typeface="Apple Casual"/>
              </a:rPr>
              <a:t>Fara</a:t>
            </a:r>
          </a:p>
        </p:txBody>
      </p:sp>
      <p:pic>
        <p:nvPicPr>
          <p:cNvPr id="11" name="Picture 10" descr="FARA LOGO.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94927" y="3103962"/>
            <a:ext cx="1250884" cy="1606239"/>
          </a:xfrm>
          <a:prstGeom prst="rect">
            <a:avLst/>
          </a:prstGeom>
          <a:ln>
            <a:solidFill>
              <a:srgbClr val="000000"/>
            </a:solidFill>
          </a:ln>
        </p:spPr>
      </p:pic>
      <p:pic>
        <p:nvPicPr>
          <p:cNvPr id="15" name="Picture 14" descr="EYNHALLOW LOGO.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609887" y="3130208"/>
            <a:ext cx="1251221" cy="1579994"/>
          </a:xfrm>
          <a:prstGeom prst="rect">
            <a:avLst/>
          </a:prstGeom>
          <a:ln>
            <a:solidFill>
              <a:srgbClr val="000000"/>
            </a:solidFill>
          </a:ln>
        </p:spPr>
      </p:pic>
      <p:pic>
        <p:nvPicPr>
          <p:cNvPr id="16" name="Picture 15" descr="COPINSAY LOGO.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71437" y="3130208"/>
            <a:ext cx="1392438" cy="1579994"/>
          </a:xfrm>
          <a:prstGeom prst="rect">
            <a:avLst/>
          </a:prstGeom>
          <a:ln>
            <a:solidFill>
              <a:srgbClr val="000000"/>
            </a:solidFill>
          </a:ln>
        </p:spPr>
      </p:pic>
      <p:pic>
        <p:nvPicPr>
          <p:cNvPr id="3" name="Picture 2" descr="Marlyn Firth - Guidance Manager.JP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597293" y="809132"/>
            <a:ext cx="1543607" cy="1938368"/>
          </a:xfrm>
          <a:prstGeom prst="rect">
            <a:avLst/>
          </a:prstGeom>
        </p:spPr>
      </p:pic>
      <p:sp>
        <p:nvSpPr>
          <p:cNvPr id="4" name="Slide Number Placeholder 3"/>
          <p:cNvSpPr>
            <a:spLocks noGrp="1"/>
          </p:cNvSpPr>
          <p:nvPr>
            <p:ph type="sldNum" sz="quarter" idx="12"/>
          </p:nvPr>
        </p:nvSpPr>
        <p:spPr/>
        <p:txBody>
          <a:bodyPr/>
          <a:lstStyle/>
          <a:p>
            <a:fld id="{68806F16-D8BC-AD4C-9CAC-9B84F0DC756E}" type="slidenum">
              <a:rPr lang="en-US" smtClean="0"/>
              <a:t>5</a:t>
            </a:fld>
            <a:endParaRPr lang="en-US" dirty="0"/>
          </a:p>
        </p:txBody>
      </p:sp>
    </p:spTree>
    <p:extLst>
      <p:ext uri="{BB962C8B-B14F-4D97-AF65-F5344CB8AC3E}">
        <p14:creationId xmlns:p14="http://schemas.microsoft.com/office/powerpoint/2010/main" val="967776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74417682"/>
              </p:ext>
            </p:extLst>
          </p:nvPr>
        </p:nvGraphicFramePr>
        <p:xfrm>
          <a:off x="-180870" y="90392"/>
          <a:ext cx="9357025" cy="6857917"/>
        </p:xfrm>
        <a:graphic>
          <a:graphicData uri="http://schemas.openxmlformats.org/drawingml/2006/table">
            <a:tbl>
              <a:tblPr/>
              <a:tblGrid>
                <a:gridCol w="182166">
                  <a:extLst>
                    <a:ext uri="{9D8B030D-6E8A-4147-A177-3AD203B41FA5}">
                      <a16:colId xmlns:a16="http://schemas.microsoft.com/office/drawing/2014/main" xmlns="" val="20000"/>
                    </a:ext>
                  </a:extLst>
                </a:gridCol>
                <a:gridCol w="2869115">
                  <a:extLst>
                    <a:ext uri="{9D8B030D-6E8A-4147-A177-3AD203B41FA5}">
                      <a16:colId xmlns:a16="http://schemas.microsoft.com/office/drawing/2014/main" xmlns="" val="20001"/>
                    </a:ext>
                  </a:extLst>
                </a:gridCol>
                <a:gridCol w="182166">
                  <a:extLst>
                    <a:ext uri="{9D8B030D-6E8A-4147-A177-3AD203B41FA5}">
                      <a16:colId xmlns:a16="http://schemas.microsoft.com/office/drawing/2014/main" xmlns="" val="20002"/>
                    </a:ext>
                  </a:extLst>
                </a:gridCol>
                <a:gridCol w="349150">
                  <a:extLst>
                    <a:ext uri="{9D8B030D-6E8A-4147-A177-3AD203B41FA5}">
                      <a16:colId xmlns:a16="http://schemas.microsoft.com/office/drawing/2014/main" xmlns="" val="20003"/>
                    </a:ext>
                  </a:extLst>
                </a:gridCol>
                <a:gridCol w="349150">
                  <a:extLst>
                    <a:ext uri="{9D8B030D-6E8A-4147-A177-3AD203B41FA5}">
                      <a16:colId xmlns:a16="http://schemas.microsoft.com/office/drawing/2014/main" xmlns="" val="20004"/>
                    </a:ext>
                  </a:extLst>
                </a:gridCol>
                <a:gridCol w="349150">
                  <a:extLst>
                    <a:ext uri="{9D8B030D-6E8A-4147-A177-3AD203B41FA5}">
                      <a16:colId xmlns:a16="http://schemas.microsoft.com/office/drawing/2014/main" xmlns="" val="20005"/>
                    </a:ext>
                  </a:extLst>
                </a:gridCol>
                <a:gridCol w="349150">
                  <a:extLst>
                    <a:ext uri="{9D8B030D-6E8A-4147-A177-3AD203B41FA5}">
                      <a16:colId xmlns:a16="http://schemas.microsoft.com/office/drawing/2014/main" xmlns="" val="20006"/>
                    </a:ext>
                  </a:extLst>
                </a:gridCol>
                <a:gridCol w="323750">
                  <a:extLst>
                    <a:ext uri="{9D8B030D-6E8A-4147-A177-3AD203B41FA5}">
                      <a16:colId xmlns:a16="http://schemas.microsoft.com/office/drawing/2014/main" xmlns="" val="20007"/>
                    </a:ext>
                  </a:extLst>
                </a:gridCol>
                <a:gridCol w="25400"/>
                <a:gridCol w="349150">
                  <a:extLst>
                    <a:ext uri="{9D8B030D-6E8A-4147-A177-3AD203B41FA5}">
                      <a16:colId xmlns:a16="http://schemas.microsoft.com/office/drawing/2014/main" xmlns="" val="20008"/>
                    </a:ext>
                  </a:extLst>
                </a:gridCol>
                <a:gridCol w="349150">
                  <a:extLst>
                    <a:ext uri="{9D8B030D-6E8A-4147-A177-3AD203B41FA5}">
                      <a16:colId xmlns:a16="http://schemas.microsoft.com/office/drawing/2014/main" xmlns="" val="20009"/>
                    </a:ext>
                  </a:extLst>
                </a:gridCol>
                <a:gridCol w="349150">
                  <a:extLst>
                    <a:ext uri="{9D8B030D-6E8A-4147-A177-3AD203B41FA5}">
                      <a16:colId xmlns:a16="http://schemas.microsoft.com/office/drawing/2014/main" xmlns="" val="20010"/>
                    </a:ext>
                  </a:extLst>
                </a:gridCol>
                <a:gridCol w="349150">
                  <a:extLst>
                    <a:ext uri="{9D8B030D-6E8A-4147-A177-3AD203B41FA5}">
                      <a16:colId xmlns:a16="http://schemas.microsoft.com/office/drawing/2014/main" xmlns="" val="20011"/>
                    </a:ext>
                  </a:extLst>
                </a:gridCol>
                <a:gridCol w="349150">
                  <a:extLst>
                    <a:ext uri="{9D8B030D-6E8A-4147-A177-3AD203B41FA5}">
                      <a16:colId xmlns:a16="http://schemas.microsoft.com/office/drawing/2014/main" xmlns="" val="20012"/>
                    </a:ext>
                  </a:extLst>
                </a:gridCol>
                <a:gridCol w="899742">
                  <a:extLst>
                    <a:ext uri="{9D8B030D-6E8A-4147-A177-3AD203B41FA5}">
                      <a16:colId xmlns:a16="http://schemas.microsoft.com/office/drawing/2014/main" xmlns="" val="20013"/>
                    </a:ext>
                  </a:extLst>
                </a:gridCol>
                <a:gridCol w="1732336">
                  <a:extLst>
                    <a:ext uri="{9D8B030D-6E8A-4147-A177-3AD203B41FA5}">
                      <a16:colId xmlns:a16="http://schemas.microsoft.com/office/drawing/2014/main" xmlns="" val="20014"/>
                    </a:ext>
                  </a:extLst>
                </a:gridCol>
              </a:tblGrid>
              <a:tr h="273591">
                <a:tc gridSpan="16">
                  <a:txBody>
                    <a:bodyPr/>
                    <a:lstStyle/>
                    <a:p>
                      <a:pPr algn="ctr" fontAlgn="b"/>
                      <a:endParaRPr lang="en-US" sz="1800" b="0" i="0" u="none" strike="noStrike" dirty="0">
                        <a:solidFill>
                          <a:srgbClr val="000000"/>
                        </a:solidFill>
                        <a:effectLst/>
                        <a:latin typeface="Apple Casu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09308">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gridSpan="7">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halkduster"/>
                        </a:rPr>
                        <a:t>All teachers have a responsibility for the health and well being of all students</a:t>
                      </a:r>
                    </a:p>
                  </a:txBody>
                  <a:tcPr marL="0" marR="0" marT="0" marB="0" anchor="ctr">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endParaRPr lang="en-US" dirty="0"/>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1"/>
                  </a:ext>
                </a:extLst>
              </a:tr>
              <a:tr h="618111">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9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12">
                  <a:txBody>
                    <a:bodyPr/>
                    <a:lstStyle/>
                    <a:p>
                      <a:pPr algn="l" fontAlgn="ctr"/>
                      <a:r>
                        <a:rPr lang="en-US" sz="1800" b="0" i="0" u="none" strike="noStrike" dirty="0">
                          <a:solidFill>
                            <a:srgbClr val="000000"/>
                          </a:solidFill>
                          <a:effectLst/>
                          <a:latin typeface="Calibri"/>
                        </a:rPr>
                        <a:t>Depute Head for Pupil Support: </a:t>
                      </a:r>
                    </a:p>
                    <a:p>
                      <a:pPr algn="l" fontAlgn="ctr"/>
                      <a:r>
                        <a:rPr lang="en-US" sz="1800" b="0" i="0" u="none" strike="noStrike" dirty="0">
                          <a:solidFill>
                            <a:srgbClr val="000000"/>
                          </a:solidFill>
                          <a:effectLst/>
                          <a:latin typeface="Calibri"/>
                        </a:rPr>
                        <a:t>Ms Devlin</a:t>
                      </a:r>
                    </a:p>
                  </a:txBody>
                  <a:tcPr marL="0" marR="0" marT="0" marB="0" anchor="ctr">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2"/>
                  </a:ext>
                </a:extLst>
              </a:tr>
              <a:tr h="618111">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sk-SK" sz="600" b="0" i="0" u="none" strike="noStrike" dirty="0">
                          <a:solidFill>
                            <a:srgbClr val="000000"/>
                          </a:solidFill>
                          <a:effectLst/>
                          <a:latin typeface="Cambria"/>
                        </a:rPr>
                        <a:t> </a:t>
                      </a: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12">
                  <a:txBody>
                    <a:bodyPr/>
                    <a:lstStyle/>
                    <a:p>
                      <a:pPr algn="l" fontAlgn="ctr"/>
                      <a:r>
                        <a:rPr lang="en-US" sz="1800" b="0" i="0" u="none" strike="noStrike" dirty="0" smtClean="0">
                          <a:solidFill>
                            <a:srgbClr val="000000"/>
                          </a:solidFill>
                          <a:effectLst/>
                          <a:latin typeface="Cambria"/>
                        </a:rPr>
                        <a:t>Guidance Manager: Mrs Firth</a:t>
                      </a:r>
                      <a:endParaRPr lang="en-US" sz="18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3"/>
                  </a:ext>
                </a:extLst>
              </a:tr>
              <a:tr h="618111">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sk-SK" sz="600" b="0" i="0" u="none" strike="noStrike" dirty="0">
                          <a:solidFill>
                            <a:srgbClr val="000000"/>
                          </a:solidFill>
                          <a:effectLst/>
                          <a:latin typeface="Cambria"/>
                        </a:rPr>
                        <a:t> </a:t>
                      </a:r>
                    </a:p>
                  </a:txBody>
                  <a:tcPr marL="0" marR="0" marT="0" marB="0" anchor="ctr">
                    <a:lnL>
                      <a:noFill/>
                    </a:lnL>
                    <a:lnR>
                      <a:noFill/>
                    </a:lnR>
                    <a:lnT>
                      <a:noFill/>
                    </a:lnT>
                    <a:lnB>
                      <a:noFill/>
                    </a:lnB>
                    <a:solidFill>
                      <a:srgbClr val="CCFFCC"/>
                    </a:solidFill>
                  </a:tcPr>
                </a:tc>
                <a:tc>
                  <a:txBody>
                    <a:bodyPr/>
                    <a:lstStyle/>
                    <a:p>
                      <a:pPr algn="l" fontAlgn="ctr"/>
                      <a:endParaRPr lang="sk-SK" sz="18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12">
                  <a:txBody>
                    <a:bodyPr/>
                    <a:lstStyle/>
                    <a:p>
                      <a:pPr algn="l" fontAlgn="ctr"/>
                      <a:r>
                        <a:rPr lang="en-US" sz="1800" b="0" i="0" u="none" strike="noStrike" dirty="0" smtClean="0">
                          <a:solidFill>
                            <a:srgbClr val="000000"/>
                          </a:solidFill>
                          <a:effectLst/>
                          <a:latin typeface="Cambria"/>
                        </a:rPr>
                        <a:t>Principal</a:t>
                      </a:r>
                      <a:r>
                        <a:rPr lang="en-US" sz="1800" b="0" i="0" u="none" strike="noStrike" baseline="0" dirty="0" smtClean="0">
                          <a:solidFill>
                            <a:srgbClr val="000000"/>
                          </a:solidFill>
                          <a:effectLst/>
                          <a:latin typeface="Cambria"/>
                        </a:rPr>
                        <a:t> Teacher Curriculum Support: Ms Phillips</a:t>
                      </a:r>
                      <a:endParaRPr lang="en-US" sz="18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4"/>
                  </a:ext>
                </a:extLst>
              </a:tr>
              <a:tr h="15199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h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5"/>
                  </a:ext>
                </a:extLst>
              </a:tr>
              <a:tr h="526916">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ctr"/>
                      <a:endParaRPr lang="en-US" sz="1800" b="0" i="0" u="none" strike="noStrike" dirty="0" smtClean="0">
                        <a:solidFill>
                          <a:srgbClr val="000000"/>
                        </a:solidFill>
                        <a:effectLst/>
                        <a:latin typeface="Cambria"/>
                      </a:endParaRPr>
                    </a:p>
                    <a:p>
                      <a:pPr algn="ctr" fontAlgn="ctr"/>
                      <a:r>
                        <a:rPr lang="en-US" sz="1800" b="0" i="0" u="none" strike="noStrike" dirty="0" smtClean="0">
                          <a:solidFill>
                            <a:srgbClr val="000000"/>
                          </a:solidFill>
                          <a:effectLst/>
                          <a:latin typeface="Cambria"/>
                        </a:rPr>
                        <a:t>Depute </a:t>
                      </a:r>
                      <a:r>
                        <a:rPr lang="en-US" sz="1800" b="0" i="0" u="none" strike="noStrike" dirty="0">
                          <a:solidFill>
                            <a:srgbClr val="000000"/>
                          </a:solidFill>
                          <a:effectLst/>
                          <a:latin typeface="Cambria"/>
                        </a:rPr>
                        <a:t>Heads</a:t>
                      </a:r>
                      <a:endParaRPr lang="en-US" sz="1800" b="0" i="0" u="none" strike="noStrike" dirty="0">
                        <a:solidFill>
                          <a:srgbClr val="000000"/>
                        </a:solidFill>
                        <a:effectLst/>
                        <a:latin typeface="Wingdings"/>
                        <a:sym typeface="Wingdings"/>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3">
                  <a:txBody>
                    <a:bodyPr/>
                    <a:lstStyle/>
                    <a:p>
                      <a:pPr algn="l" fontAlgn="ctr"/>
                      <a:r>
                        <a:rPr lang="en-US" sz="1800" b="0" i="0" u="none" strike="noStrike" dirty="0">
                          <a:solidFill>
                            <a:srgbClr val="000000"/>
                          </a:solidFill>
                          <a:effectLst/>
                          <a:latin typeface="Cambria"/>
                        </a:rPr>
                        <a:t>Ms Devlin</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en-US"/>
                    </a:p>
                  </a:txBody>
                  <a:tcPr/>
                </a:tc>
                <a:tc hMerge="1">
                  <a:txBody>
                    <a:bodyPr/>
                    <a:lstStyle/>
                    <a:p>
                      <a:endParaRPr lang="en-US"/>
                    </a:p>
                  </a:txBody>
                  <a:tcPr/>
                </a:tc>
                <a:tc>
                  <a:txBody>
                    <a:bodyPr/>
                    <a:lstStyle/>
                    <a:p>
                      <a:pPr algn="l" fontAlgn="ctr"/>
                      <a:endParaRPr lang="sk-SK" sz="11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4">
                  <a:txBody>
                    <a:bodyPr/>
                    <a:lstStyle/>
                    <a:p>
                      <a:pPr algn="l" fontAlgn="ctr"/>
                      <a:r>
                        <a:rPr lang="en-US" sz="1800" b="0" i="0" u="none" strike="noStrike" dirty="0">
                          <a:solidFill>
                            <a:srgbClr val="000000"/>
                          </a:solidFill>
                          <a:effectLst/>
                          <a:latin typeface="Cambria"/>
                        </a:rPr>
                        <a:t>Mr Harvey</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sk-SK" sz="11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3">
                  <a:txBody>
                    <a:bodyPr/>
                    <a:lstStyle/>
                    <a:p>
                      <a:pPr algn="l" fontAlgn="ctr"/>
                      <a:r>
                        <a:rPr lang="en-US" sz="1800" b="0" i="0" u="none" strike="noStrike" dirty="0">
                          <a:solidFill>
                            <a:srgbClr val="000000"/>
                          </a:solidFill>
                          <a:effectLst/>
                          <a:latin typeface="Cambria"/>
                        </a:rPr>
                        <a:t>Mr Ewing</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c hMerge="1">
                  <a:txBody>
                    <a:bodyPr/>
                    <a:lstStyle/>
                    <a:p>
                      <a:endParaRPr lang="en-US"/>
                    </a:p>
                  </a:txBody>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6"/>
                  </a:ext>
                </a:extLst>
              </a:tr>
              <a:tr h="405320">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en-US" sz="1800" b="0" i="0" u="none" strike="noStrike" dirty="0">
                          <a:solidFill>
                            <a:srgbClr val="000000"/>
                          </a:solidFill>
                          <a:effectLst/>
                          <a:latin typeface="Calibri"/>
                        </a:rPr>
                        <a:t>Guidance Teacher </a:t>
                      </a:r>
                      <a:r>
                        <a:rPr lang="en-US" sz="1800" b="0" i="0" u="none" strike="noStrike" dirty="0">
                          <a:solidFill>
                            <a:srgbClr val="000000"/>
                          </a:solidFill>
                          <a:effectLst/>
                          <a:latin typeface="Wingdings"/>
                        </a:rPr>
                        <a:t>ê</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ctr" fontAlgn="ctr"/>
                      <a:r>
                        <a:rPr lang="en-US" sz="1800" b="0" i="0" u="none" strike="noStrike" dirty="0">
                          <a:solidFill>
                            <a:srgbClr val="000000"/>
                          </a:solidFill>
                          <a:effectLst/>
                          <a:latin typeface="Calibri"/>
                        </a:rPr>
                        <a:t>S1</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sk-SK" sz="1800" b="0"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is-IS" sz="1800" b="0" i="0" u="none" strike="noStrike" dirty="0">
                          <a:solidFill>
                            <a:srgbClr val="000000"/>
                          </a:solidFill>
                          <a:effectLst/>
                          <a:latin typeface="Calibri"/>
                        </a:rPr>
                        <a:t>S2</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sk-SK" sz="1800" b="0" i="0" u="none" strike="noStrike" dirty="0">
                          <a:solidFill>
                            <a:srgbClr val="000000"/>
                          </a:solidFill>
                          <a:effectLst/>
                          <a:latin typeface="Cambria"/>
                        </a:rPr>
                        <a:t> </a:t>
                      </a:r>
                    </a:p>
                  </a:txBody>
                  <a:tcPr marL="0" marR="0" marT="0" marB="0" anchor="ctr">
                    <a:lnL>
                      <a:noFill/>
                    </a:lnL>
                    <a:lnR>
                      <a:noFill/>
                    </a:lnR>
                    <a:lnT>
                      <a:noFill/>
                    </a:lnT>
                    <a:lnB>
                      <a:noFill/>
                    </a:lnB>
                    <a:solidFill>
                      <a:srgbClr val="CCFFCC"/>
                    </a:solidFill>
                  </a:tcPr>
                </a:tc>
                <a:tc gridSpan="2">
                  <a:txBody>
                    <a:bodyPr/>
                    <a:lstStyle/>
                    <a:p>
                      <a:pPr algn="ctr" fontAlgn="ctr"/>
                      <a:r>
                        <a:rPr lang="en-US" sz="1800" b="0" i="0" u="none" strike="noStrike" dirty="0">
                          <a:solidFill>
                            <a:srgbClr val="000000"/>
                          </a:solidFill>
                          <a:effectLst/>
                          <a:latin typeface="Cambria"/>
                        </a:rPr>
                        <a:t>S3</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79646"/>
                    </a:solidFill>
                  </a:tcPr>
                </a:tc>
                <a:tc hMerge="1">
                  <a:txBody>
                    <a:bodyPr/>
                    <a:lstStyle/>
                    <a:p>
                      <a:endParaRPr lang="en-US"/>
                    </a:p>
                  </a:txBody>
                  <a:tcPr/>
                </a:tc>
                <a:tc>
                  <a:txBody>
                    <a:bodyPr/>
                    <a:lstStyle/>
                    <a:p>
                      <a:pPr algn="ctr" fontAlgn="ctr"/>
                      <a:endParaRPr lang="sk-SK" sz="1800" b="0" i="0" u="none" strike="noStrike" dirty="0">
                        <a:solidFill>
                          <a:srgbClr val="000000"/>
                        </a:solidFill>
                        <a:effectLst/>
                        <a:latin typeface="Cambria"/>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ctr" fontAlgn="ctr"/>
                      <a:r>
                        <a:rPr lang="en-US" sz="1800" b="0" i="0" u="none" strike="noStrike" dirty="0">
                          <a:solidFill>
                            <a:srgbClr val="000000"/>
                          </a:solidFill>
                          <a:effectLst/>
                          <a:latin typeface="Cambria"/>
                        </a:rPr>
                        <a:t>S4</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ctr" fontAlgn="ctr"/>
                      <a:endParaRPr lang="sk-SK" sz="18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ctr" fontAlgn="ctr"/>
                      <a:r>
                        <a:rPr lang="en-US" sz="1800" b="0" i="0" u="none" strike="noStrike" dirty="0">
                          <a:solidFill>
                            <a:srgbClr val="000000"/>
                          </a:solidFill>
                          <a:effectLst/>
                          <a:latin typeface="Calibri"/>
                        </a:rPr>
                        <a:t>S5</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CCC0DA"/>
                    </a:solidFill>
                  </a:tcPr>
                </a:tc>
                <a:tc>
                  <a:txBody>
                    <a:bodyPr/>
                    <a:lstStyle/>
                    <a:p>
                      <a:pPr algn="ctr" fontAlgn="ctr"/>
                      <a:r>
                        <a:rPr lang="sk-SK" sz="1800" b="0"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CCC0DA"/>
                    </a:solidFill>
                  </a:tcPr>
                </a:tc>
                <a:tc>
                  <a:txBody>
                    <a:bodyPr/>
                    <a:lstStyle/>
                    <a:p>
                      <a:pPr algn="ctr" fontAlgn="ctr"/>
                      <a:r>
                        <a:rPr lang="en-US" sz="1800" b="0" i="0" u="none" strike="noStrike" dirty="0">
                          <a:solidFill>
                            <a:srgbClr val="000000"/>
                          </a:solidFill>
                          <a:effectLst/>
                          <a:latin typeface="Calibri"/>
                        </a:rPr>
                        <a:t>S6</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CCC0DA"/>
                    </a:solidFill>
                  </a:tcPr>
                </a:tc>
                <a:tc>
                  <a:txBody>
                    <a:bodyPr/>
                    <a:lstStyle/>
                    <a:p>
                      <a:pPr algn="l" fontAlgn="b"/>
                      <a:r>
                        <a:rPr lang="sk-SK" sz="600" b="0" i="0" u="none" strike="noStrike" dirty="0">
                          <a:solidFill>
                            <a:srgbClr val="000000"/>
                          </a:solidFill>
                          <a:effectLst/>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7"/>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en-US" sz="1800" b="0" i="0" u="none" strike="noStrike" dirty="0">
                          <a:solidFill>
                            <a:srgbClr val="000000"/>
                          </a:solidFill>
                          <a:effectLst/>
                          <a:latin typeface="Cambria"/>
                        </a:rPr>
                        <a:t>Copinsay</a:t>
                      </a:r>
                    </a:p>
                  </a:txBody>
                  <a:tcPr marL="0" marR="0" marT="0" marB="0" anchor="ctr">
                    <a:lnL>
                      <a:noFill/>
                    </a:lnL>
                    <a:lnR>
                      <a:noFill/>
                    </a:lnR>
                    <a:lnT>
                      <a:noFill/>
                    </a:lnT>
                    <a:lnB>
                      <a:noFill/>
                    </a:lnB>
                    <a:solidFill>
                      <a:srgbClr val="FFFF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FFF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FFF00"/>
                    </a:solidFill>
                  </a:tcPr>
                </a:tc>
                <a:tc rowSpan="2" grid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rowSpan="2" h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FFF00"/>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8"/>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en-US" sz="1800" b="0" i="0" u="none" strike="noStrike" dirty="0">
                          <a:solidFill>
                            <a:srgbClr val="000000"/>
                          </a:solidFill>
                          <a:effectLst/>
                          <a:latin typeface="Cambria"/>
                        </a:rPr>
                        <a:t>Mrs Woods</a:t>
                      </a:r>
                    </a:p>
                  </a:txBody>
                  <a:tcPr marL="0" marR="0" marT="0" marB="0" anchor="ctr">
                    <a:lnL>
                      <a:noFill/>
                    </a:lnL>
                    <a:lnR>
                      <a:noFill/>
                    </a:lnR>
                    <a:lnT>
                      <a:noFill/>
                    </a:lnT>
                    <a:lnB>
                      <a:noFill/>
                    </a:lnB>
                    <a:solidFill>
                      <a:srgbClr val="FFFF00"/>
                    </a:solidFill>
                  </a:tcPr>
                </a:tc>
                <a:tc vMerge="1">
                  <a:txBody>
                    <a:bodyPr/>
                    <a:lstStyle/>
                    <a:p>
                      <a:endParaRPr lang="en-US"/>
                    </a:p>
                  </a:txBody>
                  <a:tcPr/>
                </a:tc>
                <a:tc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vMerge="1">
                  <a:txBody>
                    <a:bodyPr/>
                    <a:lstStyle/>
                    <a:p>
                      <a:endParaRPr lang="en-US"/>
                    </a:p>
                  </a:txBody>
                  <a:tcPr/>
                </a:tc>
                <a:tc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E4E400"/>
                    </a:solidFill>
                  </a:tcPr>
                </a:tc>
                <a:tc vMerge="1">
                  <a:txBody>
                    <a:bodyPr/>
                    <a:lstStyle/>
                    <a:p>
                      <a:endParaRPr lang="en-US"/>
                    </a:p>
                  </a:txBody>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09"/>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sk-SK" sz="1800" b="0" i="0" u="none" strike="noStrike" dirty="0">
                          <a:solidFill>
                            <a:srgbClr val="000000"/>
                          </a:solidFill>
                          <a:effectLst/>
                          <a:latin typeface="Cambria"/>
                        </a:rPr>
                        <a:t> </a:t>
                      </a:r>
                    </a:p>
                  </a:txBody>
                  <a:tcPr marL="0" marR="0" marT="0" marB="0" anchor="ctr">
                    <a:lnL>
                      <a:noFill/>
                    </a:lnL>
                    <a:lnR>
                      <a:noFill/>
                    </a:lnR>
                    <a:lnT>
                      <a:noFill/>
                    </a:lnT>
                    <a:lnB>
                      <a:noFill/>
                    </a:lnB>
                    <a:solidFill>
                      <a:srgbClr val="CCFFCC"/>
                    </a:solidFill>
                  </a:tcPr>
                </a:tc>
                <a:tc>
                  <a:txBody>
                    <a:bodyPr/>
                    <a:lstStyle/>
                    <a:p>
                      <a:pPr algn="l" fontAlgn="ctr"/>
                      <a:endParaRPr lang="sk-SK" sz="11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9BBB59"/>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9BBB59"/>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9BBB59"/>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79646"/>
                    </a:solidFill>
                  </a:tcPr>
                </a:tc>
                <a:tc h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79646"/>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79646"/>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C0DA"/>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C0DA"/>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C0DA"/>
                    </a:solidFill>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10"/>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en-US" sz="1800" b="0" i="0" u="none" strike="noStrike" dirty="0">
                          <a:solidFill>
                            <a:srgbClr val="000000"/>
                          </a:solidFill>
                          <a:effectLst/>
                          <a:latin typeface="Cambria"/>
                        </a:rPr>
                        <a:t>Eynhallow</a:t>
                      </a:r>
                    </a:p>
                  </a:txBody>
                  <a:tcPr marL="0" marR="0" marT="0" marB="0" anchor="ctr">
                    <a:lnL>
                      <a:noFill/>
                    </a:lnL>
                    <a:lnR>
                      <a:noFill/>
                    </a:lnR>
                    <a:lnT>
                      <a:noFill/>
                    </a:lnT>
                    <a:lnB>
                      <a:noFill/>
                    </a:lnB>
                    <a:solidFill>
                      <a:srgbClr val="FF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F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F0000"/>
                    </a:solidFill>
                  </a:tcPr>
                </a:tc>
                <a:tc rowSpan="2" grid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rowSpan="2" h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F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11"/>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en-US" sz="1800" b="0" i="0" u="none" strike="noStrike" dirty="0">
                          <a:solidFill>
                            <a:srgbClr val="000000"/>
                          </a:solidFill>
                          <a:effectLst/>
                          <a:latin typeface="Cambria"/>
                        </a:rPr>
                        <a:t>Ms</a:t>
                      </a:r>
                      <a:r>
                        <a:rPr lang="en-US" sz="1800" b="0" i="0" u="none" strike="noStrike" baseline="0" dirty="0">
                          <a:solidFill>
                            <a:srgbClr val="000000"/>
                          </a:solidFill>
                          <a:effectLst/>
                          <a:latin typeface="Cambria"/>
                        </a:rPr>
                        <a:t> Taylor</a:t>
                      </a:r>
                      <a:endParaRPr lang="en-US" sz="1800" b="0" i="0" u="none" strike="noStrike" dirty="0">
                        <a:solidFill>
                          <a:srgbClr val="000000"/>
                        </a:solidFill>
                        <a:effectLst/>
                        <a:latin typeface="Cambria"/>
                      </a:endParaRPr>
                    </a:p>
                  </a:txBody>
                  <a:tcPr marL="0" marR="0" marT="0" marB="0" anchor="ctr">
                    <a:lnL>
                      <a:noFill/>
                    </a:lnL>
                    <a:lnR>
                      <a:noFill/>
                    </a:lnR>
                    <a:lnT>
                      <a:noFill/>
                    </a:lnT>
                    <a:lnB>
                      <a:noFill/>
                    </a:lnB>
                    <a:solidFill>
                      <a:srgbClr val="FF0000"/>
                    </a:solidFill>
                  </a:tcPr>
                </a:tc>
                <a:tc vMerge="1">
                  <a:txBody>
                    <a:bodyPr/>
                    <a:lstStyle/>
                    <a:p>
                      <a:endParaRPr lang="en-US"/>
                    </a:p>
                  </a:txBody>
                  <a:tcPr/>
                </a:tc>
                <a:tc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B00000"/>
                    </a:solidFill>
                  </a:tcPr>
                </a:tc>
                <a:tc vMerge="1">
                  <a:txBody>
                    <a:bodyPr/>
                    <a:lstStyle/>
                    <a:p>
                      <a:endParaRPr lang="en-US"/>
                    </a:p>
                  </a:txBody>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12"/>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sk-SK" sz="1800" b="0" i="0" u="none" strike="noStrike" dirty="0">
                          <a:solidFill>
                            <a:srgbClr val="000000"/>
                          </a:solidFill>
                          <a:effectLst/>
                          <a:latin typeface="Cambria"/>
                        </a:rPr>
                        <a:t> </a:t>
                      </a: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9BBB59"/>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9BBB59"/>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9BBB59"/>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grid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79646"/>
                    </a:solidFill>
                  </a:tcPr>
                </a:tc>
                <a:tc h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79646"/>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F79646"/>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FFCC"/>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C0DA"/>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C0DA"/>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CCC0DA"/>
                    </a:solidFill>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13"/>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en-US" sz="1800" b="0" i="0" u="none" strike="noStrike" dirty="0">
                          <a:solidFill>
                            <a:srgbClr val="FFFFFF"/>
                          </a:solidFill>
                          <a:effectLst/>
                          <a:latin typeface="Cambria"/>
                        </a:rPr>
                        <a:t>Fara</a:t>
                      </a:r>
                    </a:p>
                  </a:txBody>
                  <a:tcPr marL="0" marR="0" marT="0" marB="0" anchor="ctr">
                    <a:lnL>
                      <a:noFill/>
                    </a:lnL>
                    <a:lnR>
                      <a:noFill/>
                    </a:lnR>
                    <a:lnT>
                      <a:noFill/>
                    </a:lnT>
                    <a:lnB>
                      <a:noFill/>
                    </a:lnB>
                    <a:solidFill>
                      <a:srgbClr val="3366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3366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3366FF"/>
                    </a:solidFill>
                  </a:tcPr>
                </a:tc>
                <a:tc rowSpan="2" grid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rowSpan="2" h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3366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rowSpan="2">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14"/>
                  </a:ext>
                </a:extLst>
              </a:tr>
              <a:tr h="253324">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ctr"/>
                      <a:r>
                        <a:rPr lang="en-US" sz="1800" b="0" i="0" u="none" strike="noStrike" dirty="0">
                          <a:solidFill>
                            <a:srgbClr val="FFFFFF"/>
                          </a:solidFill>
                          <a:effectLst/>
                          <a:latin typeface="Cambria"/>
                        </a:rPr>
                        <a:t>Mr Berry</a:t>
                      </a:r>
                    </a:p>
                  </a:txBody>
                  <a:tcPr marL="0" marR="0" marT="0" marB="0" anchor="ctr">
                    <a:lnL>
                      <a:noFill/>
                    </a:lnL>
                    <a:lnR>
                      <a:noFill/>
                    </a:lnR>
                    <a:lnT>
                      <a:noFill/>
                    </a:lnT>
                    <a:lnB>
                      <a:noFill/>
                    </a:lnB>
                    <a:solidFill>
                      <a:srgbClr val="3366FF"/>
                    </a:solidFill>
                  </a:tcPr>
                </a:tc>
                <a:tc vMerge="1">
                  <a:txBody>
                    <a:bodyPr/>
                    <a:lstStyle/>
                    <a:p>
                      <a:endParaRPr lang="en-US"/>
                    </a:p>
                  </a:txBody>
                  <a:tcPr/>
                </a:tc>
                <a:tc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endParaRPr lang="sk-SK" sz="600" b="0" i="0" u="none" strike="noStrike" dirty="0">
                        <a:solidFill>
                          <a:srgbClr val="000000"/>
                        </a:solidFill>
                        <a:effectLst/>
                        <a:latin typeface="Cambria"/>
                      </a:endParaRPr>
                    </a:p>
                  </a:txBody>
                  <a:tcPr marL="0" marR="0" marT="0" marB="0" anchor="ctr">
                    <a:lnL>
                      <a:noFill/>
                    </a:lnL>
                    <a:lnR>
                      <a:noFill/>
                    </a:lnR>
                    <a:lnT>
                      <a:noFill/>
                    </a:lnT>
                    <a:lnB>
                      <a:noFill/>
                    </a:lnB>
                    <a:solidFill>
                      <a:srgbClr val="0000FF"/>
                    </a:solidFill>
                  </a:tcPr>
                </a:tc>
                <a:tc vMerge="1">
                  <a:txBody>
                    <a:bodyPr/>
                    <a:lstStyle/>
                    <a:p>
                      <a:endParaRPr lang="en-US"/>
                    </a:p>
                  </a:txBody>
                  <a:tcPr/>
                </a:tc>
                <a:tc>
                  <a:txBody>
                    <a:bodyPr/>
                    <a:lstStyle/>
                    <a:p>
                      <a:pPr algn="l" fontAlgn="b"/>
                      <a:endParaRPr lang="sk-SK" sz="600" b="0" i="0" u="none" strike="noStrike" dirty="0">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xmlns="" val="10015"/>
                  </a:ext>
                </a:extLst>
              </a:tr>
              <a:tr h="719442">
                <a:tc>
                  <a:txBody>
                    <a:bodyPr/>
                    <a:lstStyle/>
                    <a:p>
                      <a:pPr algn="l" fontAlgn="b"/>
                      <a:endParaRPr lang="sk-SK" sz="6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CFFCC"/>
                    </a:solidFill>
                  </a:tcPr>
                </a:tc>
                <a:tc gridSpan="15">
                  <a:txBody>
                    <a:bodyPr/>
                    <a:lstStyle/>
                    <a:p>
                      <a:pPr algn="ctr" fontAlgn="ctr"/>
                      <a:endParaRPr lang="en-US" sz="1800" b="0" i="0" u="none" strike="noStrike" dirty="0">
                        <a:solidFill>
                          <a:srgbClr val="000000"/>
                        </a:solidFill>
                        <a:effectLst/>
                        <a:latin typeface="Chalkduster"/>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6"/>
                  </a:ext>
                </a:extLst>
              </a:tr>
            </a:tbl>
          </a:graphicData>
        </a:graphic>
      </p:graphicFrame>
      <p:pic>
        <p:nvPicPr>
          <p:cNvPr id="3" name="Picture 2"/>
          <p:cNvPicPr>
            <a:picLocks noChangeAspect="1"/>
          </p:cNvPicPr>
          <p:nvPr/>
        </p:nvPicPr>
        <p:blipFill>
          <a:blip r:embed="rId2"/>
          <a:stretch>
            <a:fillRect/>
          </a:stretch>
        </p:blipFill>
        <p:spPr>
          <a:xfrm>
            <a:off x="350801" y="1366377"/>
            <a:ext cx="2478815" cy="1916838"/>
          </a:xfrm>
          <a:prstGeom prst="rect">
            <a:avLst/>
          </a:prstGeom>
          <a:solidFill>
            <a:srgbClr val="CCFFCC"/>
          </a:solidFill>
        </p:spPr>
      </p:pic>
      <p:sp>
        <p:nvSpPr>
          <p:cNvPr id="4" name="Slide Number Placeholder 3"/>
          <p:cNvSpPr>
            <a:spLocks noGrp="1"/>
          </p:cNvSpPr>
          <p:nvPr>
            <p:ph type="sldNum" sz="quarter" idx="12"/>
          </p:nvPr>
        </p:nvSpPr>
        <p:spPr/>
        <p:txBody>
          <a:bodyPr/>
          <a:lstStyle/>
          <a:p>
            <a:fld id="{68806F16-D8BC-AD4C-9CAC-9B84F0DC756E}" type="slidenum">
              <a:rPr lang="en-US" smtClean="0"/>
              <a:t>6</a:t>
            </a:fld>
            <a:endParaRPr lang="en-US" dirty="0"/>
          </a:p>
        </p:txBody>
      </p:sp>
    </p:spTree>
    <p:extLst>
      <p:ext uri="{BB962C8B-B14F-4D97-AF65-F5344CB8AC3E}">
        <p14:creationId xmlns:p14="http://schemas.microsoft.com/office/powerpoint/2010/main" val="1581345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endParaRPr lang="en-US" dirty="0"/>
          </a:p>
        </p:txBody>
      </p:sp>
      <p:sp>
        <p:nvSpPr>
          <p:cNvPr id="4" name="Rectangle 3"/>
          <p:cNvSpPr/>
          <p:nvPr/>
        </p:nvSpPr>
        <p:spPr>
          <a:xfrm>
            <a:off x="0" y="28377"/>
            <a:ext cx="9144000" cy="369332"/>
          </a:xfrm>
          <a:prstGeom prst="rect">
            <a:avLst/>
          </a:prstGeom>
        </p:spPr>
        <p:txBody>
          <a:bodyPr wrap="square">
            <a:spAutoFit/>
          </a:bodyPr>
          <a:lstStyle/>
          <a:p>
            <a:r>
              <a:rPr lang="en-US" dirty="0"/>
              <a:t>	</a:t>
            </a:r>
          </a:p>
        </p:txBody>
      </p:sp>
      <p:graphicFrame>
        <p:nvGraphicFramePr>
          <p:cNvPr id="6" name="Table 5"/>
          <p:cNvGraphicFramePr>
            <a:graphicFrameLocks noGrp="1" noChangeAspect="1"/>
          </p:cNvGraphicFramePr>
          <p:nvPr>
            <p:extLst>
              <p:ext uri="{D42A27DB-BD31-4B8C-83A1-F6EECF244321}">
                <p14:modId xmlns:p14="http://schemas.microsoft.com/office/powerpoint/2010/main" val="4268393851"/>
              </p:ext>
            </p:extLst>
          </p:nvPr>
        </p:nvGraphicFramePr>
        <p:xfrm>
          <a:off x="4772456" y="84996"/>
          <a:ext cx="3765004" cy="6794072"/>
        </p:xfrm>
        <a:graphic>
          <a:graphicData uri="http://schemas.openxmlformats.org/drawingml/2006/table">
            <a:tbl>
              <a:tblPr firstRow="1" bandRow="1">
                <a:tableStyleId>{5C22544A-7EE6-4342-B048-85BDC9FD1C3A}</a:tableStyleId>
              </a:tblPr>
              <a:tblGrid>
                <a:gridCol w="1799666">
                  <a:extLst>
                    <a:ext uri="{9D8B030D-6E8A-4147-A177-3AD203B41FA5}">
                      <a16:colId xmlns:a16="http://schemas.microsoft.com/office/drawing/2014/main" xmlns="" val="20000"/>
                    </a:ext>
                  </a:extLst>
                </a:gridCol>
                <a:gridCol w="982669">
                  <a:extLst>
                    <a:ext uri="{9D8B030D-6E8A-4147-A177-3AD203B41FA5}">
                      <a16:colId xmlns:a16="http://schemas.microsoft.com/office/drawing/2014/main" xmlns="" val="20001"/>
                    </a:ext>
                  </a:extLst>
                </a:gridCol>
                <a:gridCol w="982669">
                  <a:extLst>
                    <a:ext uri="{9D8B030D-6E8A-4147-A177-3AD203B41FA5}">
                      <a16:colId xmlns:a16="http://schemas.microsoft.com/office/drawing/2014/main" xmlns="" val="20002"/>
                    </a:ext>
                  </a:extLst>
                </a:gridCol>
              </a:tblGrid>
              <a:tr h="509193">
                <a:tc>
                  <a:txBody>
                    <a:bodyPr/>
                    <a:lstStyle/>
                    <a:p>
                      <a:r>
                        <a:rPr lang="en-US" sz="1500" dirty="0" smtClean="0"/>
                        <a:t>Welcome</a:t>
                      </a:r>
                      <a:r>
                        <a:rPr lang="en-US" sz="1500" baseline="0" dirty="0" smtClean="0"/>
                        <a:t> </a:t>
                      </a:r>
                      <a:r>
                        <a:rPr lang="en-US" sz="1500" dirty="0" smtClean="0"/>
                        <a:t> </a:t>
                      </a:r>
                      <a:r>
                        <a:rPr lang="en-US" sz="1500" dirty="0"/>
                        <a:t>bell</a:t>
                      </a:r>
                    </a:p>
                    <a:p>
                      <a:endParaRPr lang="en-US" sz="1500" dirty="0"/>
                    </a:p>
                  </a:txBody>
                  <a:tcPr marL="50631" marR="50631" marT="25315" marB="25315"/>
                </a:tc>
                <a:tc>
                  <a:txBody>
                    <a:bodyPr/>
                    <a:lstStyle/>
                    <a:p>
                      <a:r>
                        <a:rPr lang="en-US" sz="1500" dirty="0" smtClean="0"/>
                        <a:t>Monday - Thursday</a:t>
                      </a:r>
                    </a:p>
                    <a:p>
                      <a:r>
                        <a:rPr lang="en-US" sz="1500" dirty="0" smtClean="0"/>
                        <a:t>8.30am</a:t>
                      </a:r>
                      <a:endParaRPr lang="en-US" sz="1500" dirty="0"/>
                    </a:p>
                  </a:txBody>
                  <a:tcPr marL="50631" marR="50631" marT="25315" marB="25315"/>
                </a:tc>
                <a:tc>
                  <a:txBody>
                    <a:bodyPr/>
                    <a:lstStyle/>
                    <a:p>
                      <a:r>
                        <a:rPr lang="en-US" sz="1500" dirty="0" smtClean="0"/>
                        <a:t>Friday</a:t>
                      </a:r>
                    </a:p>
                    <a:p>
                      <a:endParaRPr lang="en-US" sz="1500" dirty="0" smtClean="0"/>
                    </a:p>
                    <a:p>
                      <a:r>
                        <a:rPr lang="en-US" sz="1500" dirty="0" smtClean="0"/>
                        <a:t> 8.30am</a:t>
                      </a:r>
                      <a:endParaRPr lang="en-US" sz="1500" dirty="0"/>
                    </a:p>
                  </a:txBody>
                  <a:tcPr marL="50631" marR="50631" marT="25315" marB="25315"/>
                </a:tc>
                <a:extLst>
                  <a:ext uri="{0D108BD9-81ED-4DB2-BD59-A6C34878D82A}">
                    <a16:rowId xmlns:a16="http://schemas.microsoft.com/office/drawing/2014/main" xmlns="" val="10000"/>
                  </a:ext>
                </a:extLst>
              </a:tr>
              <a:tr h="738475">
                <a:tc>
                  <a:txBody>
                    <a:bodyPr/>
                    <a:lstStyle/>
                    <a:p>
                      <a:r>
                        <a:rPr lang="en-US" sz="1500" dirty="0"/>
                        <a:t>Registration/Tutor Group time</a:t>
                      </a:r>
                    </a:p>
                    <a:p>
                      <a:endParaRPr lang="en-US" sz="1500" dirty="0"/>
                    </a:p>
                  </a:txBody>
                  <a:tcPr marL="50631" marR="50631" marT="25315" marB="25315"/>
                </a:tc>
                <a:tc>
                  <a:txBody>
                    <a:bodyPr/>
                    <a:lstStyle/>
                    <a:p>
                      <a:r>
                        <a:rPr lang="en-US" sz="1500" dirty="0"/>
                        <a:t>8.35am</a:t>
                      </a:r>
                    </a:p>
                  </a:txBody>
                  <a:tcPr marL="50631" marR="50631" marT="25315" marB="25315"/>
                </a:tc>
                <a:tc>
                  <a:txBody>
                    <a:bodyPr/>
                    <a:lstStyle/>
                    <a:p>
                      <a:r>
                        <a:rPr lang="en-US" sz="1500" dirty="0"/>
                        <a:t>8.35am</a:t>
                      </a:r>
                    </a:p>
                  </a:txBody>
                  <a:tcPr marL="50631" marR="50631" marT="25315" marB="25315"/>
                </a:tc>
                <a:extLst>
                  <a:ext uri="{0D108BD9-81ED-4DB2-BD59-A6C34878D82A}">
                    <a16:rowId xmlns:a16="http://schemas.microsoft.com/office/drawing/2014/main" xmlns="" val="10001"/>
                  </a:ext>
                </a:extLst>
              </a:tr>
              <a:tr h="509193">
                <a:tc>
                  <a:txBody>
                    <a:bodyPr/>
                    <a:lstStyle/>
                    <a:p>
                      <a:r>
                        <a:rPr lang="en-US" sz="1500" dirty="0"/>
                        <a:t>Period 1</a:t>
                      </a:r>
                    </a:p>
                    <a:p>
                      <a:endParaRPr lang="en-US" sz="1500" dirty="0"/>
                    </a:p>
                  </a:txBody>
                  <a:tcPr marL="50631" marR="50631" marT="25315" marB="25315"/>
                </a:tc>
                <a:tc>
                  <a:txBody>
                    <a:bodyPr/>
                    <a:lstStyle/>
                    <a:p>
                      <a:r>
                        <a:rPr lang="en-US" sz="1500" dirty="0"/>
                        <a:t>8.45am</a:t>
                      </a:r>
                    </a:p>
                  </a:txBody>
                  <a:tcPr marL="50631" marR="50631" marT="25315" marB="25315"/>
                </a:tc>
                <a:tc>
                  <a:txBody>
                    <a:bodyPr/>
                    <a:lstStyle/>
                    <a:p>
                      <a:r>
                        <a:rPr lang="en-US" sz="1500" dirty="0"/>
                        <a:t>8.45am</a:t>
                      </a:r>
                    </a:p>
                  </a:txBody>
                  <a:tcPr marL="50631" marR="50631" marT="25315" marB="25315"/>
                </a:tc>
                <a:extLst>
                  <a:ext uri="{0D108BD9-81ED-4DB2-BD59-A6C34878D82A}">
                    <a16:rowId xmlns:a16="http://schemas.microsoft.com/office/drawing/2014/main" xmlns="" val="10002"/>
                  </a:ext>
                </a:extLst>
              </a:tr>
              <a:tr h="509193">
                <a:tc>
                  <a:txBody>
                    <a:bodyPr/>
                    <a:lstStyle/>
                    <a:p>
                      <a:r>
                        <a:rPr lang="en-US" sz="1500" dirty="0"/>
                        <a:t>Period 2</a:t>
                      </a:r>
                    </a:p>
                    <a:p>
                      <a:endParaRPr lang="en-US" sz="1500" dirty="0"/>
                    </a:p>
                  </a:txBody>
                  <a:tcPr marL="50631" marR="50631" marT="25315" marB="25315"/>
                </a:tc>
                <a:tc>
                  <a:txBody>
                    <a:bodyPr/>
                    <a:lstStyle/>
                    <a:p>
                      <a:r>
                        <a:rPr lang="en-US" sz="1500" dirty="0" smtClean="0"/>
                        <a:t>9.35am</a:t>
                      </a:r>
                      <a:endParaRPr lang="en-US" sz="1500" dirty="0"/>
                    </a:p>
                  </a:txBody>
                  <a:tcPr marL="50631" marR="50631" marT="25315" marB="25315"/>
                </a:tc>
                <a:tc>
                  <a:txBody>
                    <a:bodyPr/>
                    <a:lstStyle/>
                    <a:p>
                      <a:r>
                        <a:rPr lang="en-US" sz="1500" dirty="0"/>
                        <a:t>9.35am</a:t>
                      </a:r>
                    </a:p>
                  </a:txBody>
                  <a:tcPr marL="50631" marR="50631" marT="25315" marB="25315"/>
                </a:tc>
                <a:extLst>
                  <a:ext uri="{0D108BD9-81ED-4DB2-BD59-A6C34878D82A}">
                    <a16:rowId xmlns:a16="http://schemas.microsoft.com/office/drawing/2014/main" xmlns="" val="10003"/>
                  </a:ext>
                </a:extLst>
              </a:tr>
              <a:tr h="509193">
                <a:tc>
                  <a:txBody>
                    <a:bodyPr/>
                    <a:lstStyle/>
                    <a:p>
                      <a:r>
                        <a:rPr lang="en-US" sz="1500" dirty="0"/>
                        <a:t>Interval</a:t>
                      </a:r>
                    </a:p>
                    <a:p>
                      <a:endParaRPr lang="en-US" sz="1500" dirty="0"/>
                    </a:p>
                  </a:txBody>
                  <a:tcPr marL="50631" marR="50631" marT="25315" marB="25315"/>
                </a:tc>
                <a:tc>
                  <a:txBody>
                    <a:bodyPr/>
                    <a:lstStyle/>
                    <a:p>
                      <a:r>
                        <a:rPr lang="en-US" sz="1500" dirty="0"/>
                        <a:t>10.25am</a:t>
                      </a:r>
                    </a:p>
                  </a:txBody>
                  <a:tcPr marL="50631" marR="50631" marT="25315" marB="25315"/>
                </a:tc>
                <a:tc>
                  <a:txBody>
                    <a:bodyPr/>
                    <a:lstStyle/>
                    <a:p>
                      <a:r>
                        <a:rPr lang="en-US" sz="1500" dirty="0"/>
                        <a:t>10.25am</a:t>
                      </a:r>
                    </a:p>
                  </a:txBody>
                  <a:tcPr marL="50631" marR="50631" marT="25315" marB="25315"/>
                </a:tc>
                <a:extLst>
                  <a:ext uri="{0D108BD9-81ED-4DB2-BD59-A6C34878D82A}">
                    <a16:rowId xmlns:a16="http://schemas.microsoft.com/office/drawing/2014/main" xmlns="" val="10004"/>
                  </a:ext>
                </a:extLst>
              </a:tr>
              <a:tr h="509193">
                <a:tc>
                  <a:txBody>
                    <a:bodyPr/>
                    <a:lstStyle/>
                    <a:p>
                      <a:r>
                        <a:rPr lang="en-US" sz="1500" dirty="0"/>
                        <a:t>Period 3</a:t>
                      </a:r>
                    </a:p>
                    <a:p>
                      <a:endParaRPr lang="en-US" sz="1500" dirty="0"/>
                    </a:p>
                  </a:txBody>
                  <a:tcPr marL="50631" marR="50631" marT="25315" marB="25315"/>
                </a:tc>
                <a:tc>
                  <a:txBody>
                    <a:bodyPr/>
                    <a:lstStyle/>
                    <a:p>
                      <a:r>
                        <a:rPr lang="en-US" sz="1500" dirty="0"/>
                        <a:t>10.40am</a:t>
                      </a:r>
                    </a:p>
                  </a:txBody>
                  <a:tcPr marL="50631" marR="50631" marT="25315" marB="25315"/>
                </a:tc>
                <a:tc>
                  <a:txBody>
                    <a:bodyPr/>
                    <a:lstStyle/>
                    <a:p>
                      <a:r>
                        <a:rPr lang="en-US" sz="1500" dirty="0"/>
                        <a:t>10.40am</a:t>
                      </a:r>
                    </a:p>
                  </a:txBody>
                  <a:tcPr marL="50631" marR="50631" marT="25315" marB="25315"/>
                </a:tc>
                <a:extLst>
                  <a:ext uri="{0D108BD9-81ED-4DB2-BD59-A6C34878D82A}">
                    <a16:rowId xmlns:a16="http://schemas.microsoft.com/office/drawing/2014/main" xmlns="" val="10005"/>
                  </a:ext>
                </a:extLst>
              </a:tr>
              <a:tr h="509193">
                <a:tc>
                  <a:txBody>
                    <a:bodyPr/>
                    <a:lstStyle/>
                    <a:p>
                      <a:r>
                        <a:rPr lang="en-US" sz="1500" dirty="0"/>
                        <a:t>Period 4</a:t>
                      </a:r>
                    </a:p>
                    <a:p>
                      <a:endParaRPr lang="en-US" sz="1500" dirty="0"/>
                    </a:p>
                  </a:txBody>
                  <a:tcPr marL="50631" marR="50631" marT="25315" marB="25315"/>
                </a:tc>
                <a:tc>
                  <a:txBody>
                    <a:bodyPr/>
                    <a:lstStyle/>
                    <a:p>
                      <a:r>
                        <a:rPr lang="en-US" sz="1500" dirty="0"/>
                        <a:t>11.30am</a:t>
                      </a:r>
                    </a:p>
                  </a:txBody>
                  <a:tcPr marL="50631" marR="50631" marT="25315" marB="25315"/>
                </a:tc>
                <a:tc>
                  <a:txBody>
                    <a:bodyPr/>
                    <a:lstStyle/>
                    <a:p>
                      <a:r>
                        <a:rPr lang="en-US" sz="1500" dirty="0"/>
                        <a:t>11.30am</a:t>
                      </a:r>
                    </a:p>
                  </a:txBody>
                  <a:tcPr marL="50631" marR="50631" marT="25315" marB="25315"/>
                </a:tc>
                <a:extLst>
                  <a:ext uri="{0D108BD9-81ED-4DB2-BD59-A6C34878D82A}">
                    <a16:rowId xmlns:a16="http://schemas.microsoft.com/office/drawing/2014/main" xmlns="" val="10006"/>
                  </a:ext>
                </a:extLst>
              </a:tr>
              <a:tr h="509193">
                <a:tc>
                  <a:txBody>
                    <a:bodyPr/>
                    <a:lstStyle/>
                    <a:p>
                      <a:r>
                        <a:rPr lang="en-US" sz="1500" dirty="0"/>
                        <a:t>Period 5</a:t>
                      </a:r>
                    </a:p>
                    <a:p>
                      <a:endParaRPr lang="en-US" sz="1500" dirty="0"/>
                    </a:p>
                  </a:txBody>
                  <a:tcPr marL="50631" marR="50631" marT="25315" marB="25315"/>
                </a:tc>
                <a:tc>
                  <a:txBody>
                    <a:bodyPr/>
                    <a:lstStyle/>
                    <a:p>
                      <a:r>
                        <a:rPr lang="en-US" sz="1500" dirty="0"/>
                        <a:t>12.20pm</a:t>
                      </a:r>
                    </a:p>
                  </a:txBody>
                  <a:tcPr marL="50631" marR="50631" marT="25315" marB="25315"/>
                </a:tc>
                <a:tc>
                  <a:txBody>
                    <a:bodyPr/>
                    <a:lstStyle/>
                    <a:p>
                      <a:r>
                        <a:rPr lang="en-US" sz="1500" dirty="0"/>
                        <a:t>12.20pm</a:t>
                      </a:r>
                    </a:p>
                    <a:p>
                      <a:r>
                        <a:rPr lang="en-US" sz="1500" dirty="0"/>
                        <a:t>end of school day</a:t>
                      </a:r>
                    </a:p>
                  </a:txBody>
                  <a:tcPr marL="50631" marR="50631" marT="25315" marB="25315"/>
                </a:tc>
                <a:extLst>
                  <a:ext uri="{0D108BD9-81ED-4DB2-BD59-A6C34878D82A}">
                    <a16:rowId xmlns:a16="http://schemas.microsoft.com/office/drawing/2014/main" xmlns="" val="10007"/>
                  </a:ext>
                </a:extLst>
              </a:tr>
              <a:tr h="509193">
                <a:tc>
                  <a:txBody>
                    <a:bodyPr/>
                    <a:lstStyle/>
                    <a:p>
                      <a:r>
                        <a:rPr lang="en-US" sz="1500" dirty="0"/>
                        <a:t>Lunch</a:t>
                      </a:r>
                    </a:p>
                    <a:p>
                      <a:endParaRPr lang="en-US" sz="1500" dirty="0"/>
                    </a:p>
                  </a:txBody>
                  <a:tcPr marL="50631" marR="50631" marT="25315" marB="25315"/>
                </a:tc>
                <a:tc>
                  <a:txBody>
                    <a:bodyPr/>
                    <a:lstStyle/>
                    <a:p>
                      <a:r>
                        <a:rPr lang="en-US" sz="1500" dirty="0"/>
                        <a:t>1.10pm</a:t>
                      </a:r>
                    </a:p>
                  </a:txBody>
                  <a:tcPr marL="50631" marR="50631" marT="25315" marB="25315"/>
                </a:tc>
                <a:tc>
                  <a:txBody>
                    <a:bodyPr/>
                    <a:lstStyle/>
                    <a:p>
                      <a:endParaRPr lang="en-US" sz="1500" dirty="0"/>
                    </a:p>
                  </a:txBody>
                  <a:tcPr marL="50631" marR="50631" marT="25315" marB="25315"/>
                </a:tc>
                <a:extLst>
                  <a:ext uri="{0D108BD9-81ED-4DB2-BD59-A6C34878D82A}">
                    <a16:rowId xmlns:a16="http://schemas.microsoft.com/office/drawing/2014/main" xmlns="" val="10008"/>
                  </a:ext>
                </a:extLst>
              </a:tr>
              <a:tr h="509193">
                <a:tc>
                  <a:txBody>
                    <a:bodyPr/>
                    <a:lstStyle/>
                    <a:p>
                      <a:r>
                        <a:rPr lang="en-US" sz="1500" dirty="0"/>
                        <a:t>Period 6</a:t>
                      </a:r>
                    </a:p>
                    <a:p>
                      <a:endParaRPr lang="en-US" sz="1500" dirty="0"/>
                    </a:p>
                  </a:txBody>
                  <a:tcPr marL="50631" marR="50631" marT="25315" marB="25315"/>
                </a:tc>
                <a:tc>
                  <a:txBody>
                    <a:bodyPr/>
                    <a:lstStyle/>
                    <a:p>
                      <a:r>
                        <a:rPr lang="en-US" sz="1500" dirty="0"/>
                        <a:t>1.55pm</a:t>
                      </a:r>
                    </a:p>
                  </a:txBody>
                  <a:tcPr marL="50631" marR="50631" marT="25315" marB="25315"/>
                </a:tc>
                <a:tc>
                  <a:txBody>
                    <a:bodyPr/>
                    <a:lstStyle/>
                    <a:p>
                      <a:endParaRPr lang="en-US" sz="1500" dirty="0"/>
                    </a:p>
                  </a:txBody>
                  <a:tcPr marL="50631" marR="50631" marT="25315" marB="25315"/>
                </a:tc>
                <a:extLst>
                  <a:ext uri="{0D108BD9-81ED-4DB2-BD59-A6C34878D82A}">
                    <a16:rowId xmlns:a16="http://schemas.microsoft.com/office/drawing/2014/main" xmlns="" val="10009"/>
                  </a:ext>
                </a:extLst>
              </a:tr>
              <a:tr h="509193">
                <a:tc>
                  <a:txBody>
                    <a:bodyPr/>
                    <a:lstStyle/>
                    <a:p>
                      <a:r>
                        <a:rPr lang="en-US" sz="1500" dirty="0"/>
                        <a:t>Period 7</a:t>
                      </a:r>
                    </a:p>
                    <a:p>
                      <a:endParaRPr lang="en-US" sz="1500" dirty="0"/>
                    </a:p>
                  </a:txBody>
                  <a:tcPr marL="50631" marR="50631" marT="25315" marB="25315"/>
                </a:tc>
                <a:tc>
                  <a:txBody>
                    <a:bodyPr/>
                    <a:lstStyle/>
                    <a:p>
                      <a:r>
                        <a:rPr lang="en-US" sz="1500" dirty="0"/>
                        <a:t>2.45pm</a:t>
                      </a:r>
                    </a:p>
                  </a:txBody>
                  <a:tcPr marL="50631" marR="50631" marT="25315" marB="25315"/>
                </a:tc>
                <a:tc>
                  <a:txBody>
                    <a:bodyPr/>
                    <a:lstStyle/>
                    <a:p>
                      <a:endParaRPr lang="en-US" sz="1500" dirty="0"/>
                    </a:p>
                  </a:txBody>
                  <a:tcPr marL="50631" marR="50631" marT="25315" marB="25315"/>
                </a:tc>
                <a:extLst>
                  <a:ext uri="{0D108BD9-81ED-4DB2-BD59-A6C34878D82A}">
                    <a16:rowId xmlns:a16="http://schemas.microsoft.com/office/drawing/2014/main" xmlns="" val="10010"/>
                  </a:ext>
                </a:extLst>
              </a:tr>
              <a:tr h="5091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a:t>End of school day</a:t>
                      </a:r>
                    </a:p>
                    <a:p>
                      <a:endParaRPr lang="en-US" sz="1500" dirty="0"/>
                    </a:p>
                  </a:txBody>
                  <a:tcPr marL="50631" marR="50631" marT="25315" marB="25315"/>
                </a:tc>
                <a:tc>
                  <a:txBody>
                    <a:bodyPr/>
                    <a:lstStyle/>
                    <a:p>
                      <a:r>
                        <a:rPr lang="en-US" sz="1500" dirty="0"/>
                        <a:t>3.35pm</a:t>
                      </a:r>
                    </a:p>
                  </a:txBody>
                  <a:tcPr marL="50631" marR="50631" marT="25315" marB="25315"/>
                </a:tc>
                <a:tc>
                  <a:txBody>
                    <a:bodyPr/>
                    <a:lstStyle/>
                    <a:p>
                      <a:endParaRPr lang="en-US" sz="1500" dirty="0"/>
                    </a:p>
                  </a:txBody>
                  <a:tcPr marL="50631" marR="50631" marT="25315" marB="25315"/>
                </a:tc>
                <a:extLst>
                  <a:ext uri="{0D108BD9-81ED-4DB2-BD59-A6C34878D82A}">
                    <a16:rowId xmlns:a16="http://schemas.microsoft.com/office/drawing/2014/main" xmlns="" val="10011"/>
                  </a:ext>
                </a:extLst>
              </a:tr>
            </a:tbl>
          </a:graphicData>
        </a:graphic>
      </p:graphicFrame>
      <p:sp>
        <p:nvSpPr>
          <p:cNvPr id="7" name="TextBox 6"/>
          <p:cNvSpPr txBox="1"/>
          <p:nvPr/>
        </p:nvSpPr>
        <p:spPr>
          <a:xfrm>
            <a:off x="359218" y="846627"/>
            <a:ext cx="4015534" cy="3970318"/>
          </a:xfrm>
          <a:prstGeom prst="rect">
            <a:avLst/>
          </a:prstGeom>
          <a:noFill/>
        </p:spPr>
        <p:txBody>
          <a:bodyPr wrap="square" rtlCol="0" anchor="t">
            <a:spAutoFit/>
          </a:bodyPr>
          <a:lstStyle/>
          <a:p>
            <a:r>
              <a:rPr lang="en-US" b="1" u="sng" dirty="0" smtClean="0">
                <a:cs typeface="Cooper Black"/>
              </a:rPr>
              <a:t>The School Day</a:t>
            </a:r>
          </a:p>
          <a:p>
            <a:endParaRPr lang="en-US" dirty="0"/>
          </a:p>
          <a:p>
            <a:r>
              <a:rPr lang="en-US" dirty="0" smtClean="0">
                <a:cs typeface="Apple Casual"/>
              </a:rPr>
              <a:t>The normal school  day starts </a:t>
            </a:r>
            <a:r>
              <a:rPr lang="en-US" dirty="0">
                <a:cs typeface="Apple Casual"/>
              </a:rPr>
              <a:t>at </a:t>
            </a:r>
            <a:r>
              <a:rPr lang="en-US" b="1" dirty="0">
                <a:cs typeface="Apple Casual"/>
              </a:rPr>
              <a:t>8.35am</a:t>
            </a:r>
            <a:r>
              <a:rPr lang="en-US" dirty="0">
                <a:cs typeface="Apple Casual"/>
              </a:rPr>
              <a:t> each morning and finishes at </a:t>
            </a:r>
            <a:r>
              <a:rPr lang="en-US" b="1" dirty="0">
                <a:cs typeface="Apple Casual"/>
              </a:rPr>
              <a:t>3.35pm</a:t>
            </a:r>
            <a:r>
              <a:rPr lang="en-US" dirty="0">
                <a:cs typeface="Apple Casual"/>
              </a:rPr>
              <a:t> each afternoon, except Friday when classes end at </a:t>
            </a:r>
            <a:r>
              <a:rPr lang="en-US" b="1" dirty="0">
                <a:cs typeface="Apple Casual"/>
              </a:rPr>
              <a:t>12.20pm</a:t>
            </a:r>
            <a:r>
              <a:rPr lang="en-US" dirty="0">
                <a:cs typeface="Apple Casual"/>
              </a:rPr>
              <a:t> - with lunch available in KGS from 12.20pm-12.45pm.</a:t>
            </a:r>
          </a:p>
          <a:p>
            <a:endParaRPr lang="en-US" dirty="0" smtClean="0"/>
          </a:p>
          <a:p>
            <a:r>
              <a:rPr lang="en-US" b="1" i="1" dirty="0" smtClean="0">
                <a:solidFill>
                  <a:srgbClr val="FF0000"/>
                </a:solidFill>
              </a:rPr>
              <a:t>Lesson  and interval times may vary during the Covid-19 Period</a:t>
            </a:r>
            <a:endParaRPr lang="en-US" b="1" i="1" dirty="0">
              <a:solidFill>
                <a:srgbClr val="FF0000"/>
              </a:solidFill>
            </a:endParaRPr>
          </a:p>
          <a:p>
            <a:endParaRPr lang="en-US" dirty="0"/>
          </a:p>
          <a:p>
            <a:r>
              <a:rPr lang="en-US" dirty="0">
                <a:cs typeface="Apple Casual"/>
              </a:rPr>
              <a:t> A bell rings at all period change times and before registration.</a:t>
            </a:r>
          </a:p>
          <a:p>
            <a:endParaRPr lang="en-US" dirty="0"/>
          </a:p>
        </p:txBody>
      </p:sp>
      <p:sp>
        <p:nvSpPr>
          <p:cNvPr id="3" name="Slide Number Placeholder 2"/>
          <p:cNvSpPr>
            <a:spLocks noGrp="1"/>
          </p:cNvSpPr>
          <p:nvPr>
            <p:ph type="sldNum" sz="quarter" idx="12"/>
          </p:nvPr>
        </p:nvSpPr>
        <p:spPr/>
        <p:txBody>
          <a:bodyPr/>
          <a:lstStyle/>
          <a:p>
            <a:fld id="{68806F16-D8BC-AD4C-9CAC-9B84F0DC756E}" type="slidenum">
              <a:rPr lang="en-US" smtClean="0"/>
              <a:t>7</a:t>
            </a:fld>
            <a:endParaRPr lang="en-US" dirty="0"/>
          </a:p>
        </p:txBody>
      </p:sp>
    </p:spTree>
    <p:extLst>
      <p:ext uri="{BB962C8B-B14F-4D97-AF65-F5344CB8AC3E}">
        <p14:creationId xmlns:p14="http://schemas.microsoft.com/office/powerpoint/2010/main" val="2725796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0844" y="1861075"/>
            <a:ext cx="1126368" cy="369332"/>
          </a:xfrm>
          <a:prstGeom prst="rect">
            <a:avLst/>
          </a:prstGeom>
          <a:noFill/>
        </p:spPr>
        <p:txBody>
          <a:bodyPr wrap="none" rtlCol="0">
            <a:spAutoFit/>
          </a:bodyPr>
          <a:lstStyle/>
          <a:p>
            <a:r>
              <a:rPr lang="en-US" dirty="0"/>
              <a:t>Timetable</a:t>
            </a:r>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991124"/>
            <a:ext cx="9144000" cy="4311126"/>
          </a:xfrm>
          <a:prstGeom prst="rect">
            <a:avLst/>
          </a:prstGeom>
        </p:spPr>
      </p:pic>
      <p:sp>
        <p:nvSpPr>
          <p:cNvPr id="3" name="TextBox 2"/>
          <p:cNvSpPr txBox="1"/>
          <p:nvPr/>
        </p:nvSpPr>
        <p:spPr>
          <a:xfrm>
            <a:off x="1657149" y="349250"/>
            <a:ext cx="6080125" cy="369332"/>
          </a:xfrm>
          <a:prstGeom prst="rect">
            <a:avLst/>
          </a:prstGeom>
          <a:noFill/>
        </p:spPr>
        <p:txBody>
          <a:bodyPr wrap="square" rtlCol="0">
            <a:spAutoFit/>
          </a:bodyPr>
          <a:lstStyle/>
          <a:p>
            <a:pPr algn="ctr"/>
            <a:r>
              <a:rPr lang="en-US" dirty="0"/>
              <a:t>Here is what </a:t>
            </a:r>
            <a:r>
              <a:rPr lang="en-US" dirty="0" smtClean="0"/>
              <a:t>a typical </a:t>
            </a:r>
            <a:r>
              <a:rPr lang="en-US" dirty="0"/>
              <a:t>1</a:t>
            </a:r>
            <a:r>
              <a:rPr lang="en-US" baseline="30000" dirty="0"/>
              <a:t>st</a:t>
            </a:r>
            <a:r>
              <a:rPr lang="en-US" dirty="0"/>
              <a:t> Year KGS timetable looks like: </a:t>
            </a:r>
          </a:p>
        </p:txBody>
      </p:sp>
      <p:sp>
        <p:nvSpPr>
          <p:cNvPr id="5" name="Slide Number Placeholder 4"/>
          <p:cNvSpPr>
            <a:spLocks noGrp="1"/>
          </p:cNvSpPr>
          <p:nvPr>
            <p:ph type="sldNum" sz="quarter" idx="12"/>
          </p:nvPr>
        </p:nvSpPr>
        <p:spPr/>
        <p:txBody>
          <a:bodyPr/>
          <a:lstStyle/>
          <a:p>
            <a:fld id="{68806F16-D8BC-AD4C-9CAC-9B84F0DC756E}" type="slidenum">
              <a:rPr lang="en-US" smtClean="0"/>
              <a:t>8</a:t>
            </a:fld>
            <a:endParaRPr lang="en-US" dirty="0"/>
          </a:p>
        </p:txBody>
      </p:sp>
    </p:spTree>
    <p:extLst>
      <p:ext uri="{BB962C8B-B14F-4D97-AF65-F5344CB8AC3E}">
        <p14:creationId xmlns:p14="http://schemas.microsoft.com/office/powerpoint/2010/main" val="2912464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6EDAD79BB7D84E85273D31E0AB4E0D" ma:contentTypeVersion="10" ma:contentTypeDescription="Create a new document." ma:contentTypeScope="" ma:versionID="53fb241d64458f7c20888aab7ab072b5">
  <xsd:schema xmlns:xsd="http://www.w3.org/2001/XMLSchema" xmlns:xs="http://www.w3.org/2001/XMLSchema" xmlns:p="http://schemas.microsoft.com/office/2006/metadata/properties" xmlns:ns2="e5f1783b-b918-4f32-ab5d-59ef1a162b92" targetNamespace="http://schemas.microsoft.com/office/2006/metadata/properties" ma:root="true" ma:fieldsID="ab86be89e6b92e596ab6c9ead2165708" ns2:_="">
    <xsd:import namespace="e5f1783b-b918-4f32-ab5d-59ef1a162b9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f1783b-b918-4f32-ab5d-59ef1a162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67AA34-D46A-49DC-9BF7-6A9CE42F6A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f1783b-b918-4f32-ab5d-59ef1a162b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8673C1-C553-4D96-8DBC-120AD4C88987}">
  <ds:schemaRefs>
    <ds:schemaRef ds:uri="http://schemas.microsoft.com/sharepoint/v3/contenttype/forms"/>
  </ds:schemaRefs>
</ds:datastoreItem>
</file>

<file path=customXml/itemProps3.xml><?xml version="1.0" encoding="utf-8"?>
<ds:datastoreItem xmlns:ds="http://schemas.openxmlformats.org/officeDocument/2006/customXml" ds:itemID="{1CAAA7DA-08EB-4DEF-9209-2DEA3BB17A61}">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e5f1783b-b918-4f32-ab5d-59ef1a162b9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3806</TotalTime>
  <Words>673</Words>
  <Application>Microsoft Office PowerPoint</Application>
  <PresentationFormat>On-screen Show (4:3)</PresentationFormat>
  <Paragraphs>177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Kirkwall Grammar School 2021</vt:lpstr>
      <vt:lpstr>PowerPoint Presentation</vt:lpstr>
      <vt:lpstr>Mr Hawkins Head Teacher</vt:lpstr>
      <vt:lpstr>Senior Leadership Team</vt:lpstr>
      <vt:lpstr>PowerPoint Presentation</vt:lpstr>
      <vt:lpstr>Guidance Team</vt:lpstr>
      <vt:lpstr>PowerPoint Presentation</vt:lpstr>
      <vt:lpstr>  </vt:lpstr>
      <vt:lpstr>PowerPoint Presentation</vt:lpstr>
      <vt:lpstr>PowerPoint Presentation</vt:lpstr>
      <vt:lpstr>PowerPoint Presentation</vt:lpstr>
      <vt:lpstr>PowerPoint Presentation</vt:lpstr>
      <vt:lpstr>The KGS Successful Learner</vt:lpstr>
      <vt:lpstr>Sources of information:</vt:lpstr>
    </vt:vector>
  </TitlesOfParts>
  <Company>Education Dept. O.I.C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P7 to KGS</dc:title>
  <dc:creator>Kirkwall Grammar School</dc:creator>
  <cp:lastModifiedBy>A Harvey</cp:lastModifiedBy>
  <cp:revision>168</cp:revision>
  <dcterms:created xsi:type="dcterms:W3CDTF">2017-03-15T09:35:38Z</dcterms:created>
  <dcterms:modified xsi:type="dcterms:W3CDTF">2021-06-07T13:01:21Z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0x010100846EDAD79BB7D84E85273D31E0AB4E0D</vt:lpwstr>
  </property>
</Properties>
</file>