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5"/>
  </p:handout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7B1164-4A72-4B41-8C16-FDD9212C9F84}" type="datetimeFigureOut">
              <a:rPr lang="en-US" smtClean="0"/>
              <a:t>05/03/19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A84616-4468-7E41-AFF5-5ECDD1457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45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8D78-52E7-8843-A44A-62796B24B7A2}" type="datetimeFigureOut">
              <a:rPr lang="en-US" smtClean="0"/>
              <a:t>05/03/19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D026-84B4-7B4D-A767-81C41A84D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9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8D78-52E7-8843-A44A-62796B24B7A2}" type="datetimeFigureOut">
              <a:rPr lang="en-US" smtClean="0"/>
              <a:t>05/03/19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D026-84B4-7B4D-A767-81C41A84D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93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8D78-52E7-8843-A44A-62796B24B7A2}" type="datetimeFigureOut">
              <a:rPr lang="en-US" smtClean="0"/>
              <a:t>05/03/19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D026-84B4-7B4D-A767-81C41A84D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16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8D78-52E7-8843-A44A-62796B24B7A2}" type="datetimeFigureOut">
              <a:rPr lang="en-US" smtClean="0"/>
              <a:t>05/03/19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D026-84B4-7B4D-A767-81C41A84D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9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8D78-52E7-8843-A44A-62796B24B7A2}" type="datetimeFigureOut">
              <a:rPr lang="en-US" smtClean="0"/>
              <a:t>05/03/19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D026-84B4-7B4D-A767-81C41A84D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36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8D78-52E7-8843-A44A-62796B24B7A2}" type="datetimeFigureOut">
              <a:rPr lang="en-US" smtClean="0"/>
              <a:t>05/03/19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D026-84B4-7B4D-A767-81C41A84D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05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8D78-52E7-8843-A44A-62796B24B7A2}" type="datetimeFigureOut">
              <a:rPr lang="en-US" smtClean="0"/>
              <a:t>05/03/19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D026-84B4-7B4D-A767-81C41A84D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32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8D78-52E7-8843-A44A-62796B24B7A2}" type="datetimeFigureOut">
              <a:rPr lang="en-US" smtClean="0"/>
              <a:t>05/03/19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D026-84B4-7B4D-A767-81C41A84D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92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8D78-52E7-8843-A44A-62796B24B7A2}" type="datetimeFigureOut">
              <a:rPr lang="en-US" smtClean="0"/>
              <a:t>05/03/19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D026-84B4-7B4D-A767-81C41A84D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026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8D78-52E7-8843-A44A-62796B24B7A2}" type="datetimeFigureOut">
              <a:rPr lang="en-US" smtClean="0"/>
              <a:t>05/03/19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D026-84B4-7B4D-A767-81C41A84D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914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8D78-52E7-8843-A44A-62796B24B7A2}" type="datetimeFigureOut">
              <a:rPr lang="en-US" smtClean="0"/>
              <a:t>05/03/19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D026-84B4-7B4D-A767-81C41A84D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720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08D78-52E7-8843-A44A-62796B24B7A2}" type="datetimeFigureOut">
              <a:rPr lang="en-US" smtClean="0"/>
              <a:t>05/03/19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AD026-84B4-7B4D-A767-81C41A84D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10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950" y="317023"/>
            <a:ext cx="8051800" cy="476777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2250" y="5427852"/>
            <a:ext cx="86995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smtClean="0">
                <a:latin typeface="Comic Sans MS" panose="030F0702030302020204" pitchFamily="66" charset="0"/>
              </a:rPr>
              <a:t>Words</a:t>
            </a:r>
            <a:endParaRPr lang="en-US" sz="5400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5950" y="5401451"/>
            <a:ext cx="7888975" cy="1010199"/>
          </a:xfrm>
          <a:prstGeom prst="rect">
            <a:avLst/>
          </a:prstGeom>
          <a:noFill/>
          <a:ln w="57150" cmpd="sng"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80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733282"/>
            <a:ext cx="9144000" cy="18430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2327" y="6026575"/>
            <a:ext cx="1423686" cy="8430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" y="34782"/>
            <a:ext cx="9144000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latin typeface="Comic Sans MS"/>
                <a:cs typeface="Comic Sans MS"/>
              </a:rPr>
              <a:t>Words</a:t>
            </a:r>
            <a:endParaRPr lang="en-US" sz="2800" b="1" u="sng" dirty="0">
              <a:latin typeface="Comic Sans MS"/>
              <a:cs typeface="Comic Sans MS"/>
            </a:endParaRPr>
          </a:p>
          <a:p>
            <a:pPr algn="ctr"/>
            <a:endParaRPr lang="en-US" sz="2400" dirty="0" smtClean="0">
              <a:latin typeface="Comic Sans MS"/>
              <a:cs typeface="Comic Sans MS"/>
            </a:endParaRPr>
          </a:p>
          <a:p>
            <a:pPr algn="just"/>
            <a:r>
              <a:rPr lang="en-GB" sz="2600" dirty="0">
                <a:latin typeface="Comic Sans MS"/>
                <a:cs typeface="Comic Sans MS"/>
              </a:rPr>
              <a:t>One of your classmates tells your friend their new trainers are gay. This classmate always describes things they don’t like as being gay. Your friend looks embarrassed.</a:t>
            </a:r>
          </a:p>
          <a:p>
            <a:endParaRPr lang="en-US" sz="2600" dirty="0" smtClean="0">
              <a:latin typeface="Comic Sans MS"/>
              <a:cs typeface="Comic Sans MS"/>
            </a:endParaRPr>
          </a:p>
          <a:p>
            <a:r>
              <a:rPr lang="en-US" sz="2600" dirty="0" smtClean="0">
                <a:latin typeface="Comic Sans MS"/>
                <a:cs typeface="Comic Sans MS"/>
              </a:rPr>
              <a:t>Train of Thought?</a:t>
            </a:r>
          </a:p>
          <a:p>
            <a:endParaRPr lang="en-US" sz="2600" dirty="0">
              <a:latin typeface="Comic Sans MS"/>
              <a:cs typeface="Comic Sans MS"/>
            </a:endParaRPr>
          </a:p>
          <a:p>
            <a:pPr algn="just"/>
            <a:r>
              <a:rPr lang="en-GB" sz="2600" dirty="0">
                <a:latin typeface="Comic Sans MS"/>
                <a:cs typeface="Comic Sans MS"/>
              </a:rPr>
              <a:t>Why is my friend looking so upset</a:t>
            </a:r>
            <a:r>
              <a:rPr lang="en-GB" sz="2600" dirty="0" smtClean="0">
                <a:latin typeface="Comic Sans MS"/>
                <a:cs typeface="Comic Sans MS"/>
              </a:rPr>
              <a:t>? </a:t>
            </a:r>
            <a:r>
              <a:rPr lang="en-GB" sz="2600" dirty="0" smtClean="0">
                <a:solidFill>
                  <a:srgbClr val="0000FF"/>
                </a:solidFill>
                <a:latin typeface="Comic Sans MS"/>
                <a:cs typeface="Comic Sans MS"/>
              </a:rPr>
              <a:t>It’s </a:t>
            </a:r>
            <a:r>
              <a:rPr lang="en-GB" sz="2600" dirty="0">
                <a:solidFill>
                  <a:srgbClr val="0000FF"/>
                </a:solidFill>
                <a:latin typeface="Comic Sans MS"/>
                <a:cs typeface="Comic Sans MS"/>
              </a:rPr>
              <a:t>only a </a:t>
            </a:r>
            <a:r>
              <a:rPr lang="en-GB" sz="2600" dirty="0" smtClean="0">
                <a:solidFill>
                  <a:srgbClr val="0000FF"/>
                </a:solidFill>
                <a:latin typeface="Comic Sans MS"/>
                <a:cs typeface="Comic Sans MS"/>
              </a:rPr>
              <a:t>word. </a:t>
            </a:r>
            <a:r>
              <a:rPr lang="en-GB" sz="2600" dirty="0" smtClean="0">
                <a:latin typeface="Comic Sans MS"/>
                <a:cs typeface="Comic Sans MS"/>
              </a:rPr>
              <a:t>He </a:t>
            </a:r>
            <a:r>
              <a:rPr lang="en-GB" sz="2600" dirty="0">
                <a:latin typeface="Comic Sans MS"/>
                <a:cs typeface="Comic Sans MS"/>
              </a:rPr>
              <a:t>doesn’t mean he thinks my friend is </a:t>
            </a:r>
            <a:r>
              <a:rPr lang="en-GB" sz="2600" dirty="0" smtClean="0">
                <a:latin typeface="Comic Sans MS"/>
                <a:cs typeface="Comic Sans MS"/>
              </a:rPr>
              <a:t>gay or </a:t>
            </a:r>
            <a:r>
              <a:rPr lang="en-GB" sz="2600" dirty="0">
                <a:latin typeface="Comic Sans MS"/>
                <a:cs typeface="Comic Sans MS"/>
              </a:rPr>
              <a:t>does he? </a:t>
            </a:r>
            <a:r>
              <a:rPr lang="en-GB" sz="2600" dirty="0" smtClean="0">
                <a:solidFill>
                  <a:srgbClr val="0000FF"/>
                </a:solidFill>
                <a:latin typeface="Comic Sans MS"/>
                <a:cs typeface="Comic Sans MS"/>
              </a:rPr>
              <a:t>Could </a:t>
            </a:r>
            <a:r>
              <a:rPr lang="en-GB" sz="2600" dirty="0">
                <a:solidFill>
                  <a:srgbClr val="0000FF"/>
                </a:solidFill>
                <a:latin typeface="Comic Sans MS"/>
                <a:cs typeface="Comic Sans MS"/>
              </a:rPr>
              <a:t>he be gay? </a:t>
            </a:r>
            <a:r>
              <a:rPr lang="en-GB" sz="2600" dirty="0">
                <a:latin typeface="Comic Sans MS"/>
                <a:cs typeface="Comic Sans MS"/>
              </a:rPr>
              <a:t>What does it matter? </a:t>
            </a:r>
            <a:r>
              <a:rPr lang="en-GB" sz="2600" dirty="0" smtClean="0">
                <a:solidFill>
                  <a:srgbClr val="0000FF"/>
                </a:solidFill>
                <a:latin typeface="Comic Sans MS"/>
                <a:cs typeface="Comic Sans MS"/>
              </a:rPr>
              <a:t>I </a:t>
            </a:r>
            <a:r>
              <a:rPr lang="en-GB" sz="2600" dirty="0">
                <a:solidFill>
                  <a:srgbClr val="0000FF"/>
                </a:solidFill>
                <a:latin typeface="Comic Sans MS"/>
                <a:cs typeface="Comic Sans MS"/>
              </a:rPr>
              <a:t>can’t control what everyone says and thinks but why does he use the word gay in that way</a:t>
            </a:r>
            <a:r>
              <a:rPr lang="en-GB" sz="2600" dirty="0" smtClean="0">
                <a:solidFill>
                  <a:srgbClr val="0000FF"/>
                </a:solidFill>
                <a:latin typeface="Comic Sans MS"/>
                <a:cs typeface="Comic Sans MS"/>
              </a:rPr>
              <a:t>?</a:t>
            </a:r>
            <a:r>
              <a:rPr lang="en-GB" sz="2600" dirty="0" smtClean="0">
                <a:latin typeface="Comic Sans MS"/>
                <a:cs typeface="Comic Sans MS"/>
              </a:rPr>
              <a:t> </a:t>
            </a:r>
            <a:r>
              <a:rPr lang="en-GB" sz="2600" dirty="0">
                <a:latin typeface="Comic Sans MS"/>
                <a:cs typeface="Comic Sans MS"/>
              </a:rPr>
              <a:t>If I say something will he, or others, think I’m overreacting or think I’m gay</a:t>
            </a:r>
            <a:r>
              <a:rPr lang="en-GB" sz="2600" dirty="0" smtClean="0">
                <a:latin typeface="Comic Sans MS"/>
                <a:cs typeface="Comic Sans MS"/>
              </a:rPr>
              <a:t>?</a:t>
            </a:r>
            <a:r>
              <a:rPr lang="en-GB" sz="2600" dirty="0">
                <a:latin typeface="Comic Sans MS"/>
                <a:cs typeface="Comic Sans MS"/>
              </a:rPr>
              <a:t> </a:t>
            </a:r>
            <a:r>
              <a:rPr lang="en-GB" sz="2600" dirty="0" smtClean="0">
                <a:solidFill>
                  <a:srgbClr val="0000FF"/>
                </a:solidFill>
                <a:latin typeface="Comic Sans MS"/>
                <a:cs typeface="Comic Sans MS"/>
              </a:rPr>
              <a:t>What </a:t>
            </a:r>
            <a:r>
              <a:rPr lang="en-GB" sz="2600" dirty="0">
                <a:solidFill>
                  <a:srgbClr val="0000FF"/>
                </a:solidFill>
                <a:latin typeface="Comic Sans MS"/>
                <a:cs typeface="Comic Sans MS"/>
              </a:rPr>
              <a:t>should I do?</a:t>
            </a:r>
          </a:p>
          <a:p>
            <a:pPr algn="just"/>
            <a:endParaRPr lang="en-US" sz="2400" dirty="0" smtClean="0">
              <a:latin typeface="Comic Sans MS"/>
              <a:cs typeface="Comic Sans MS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532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92191"/>
            <a:ext cx="9144000" cy="12765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" y="34782"/>
            <a:ext cx="9144000" cy="753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latin typeface="Comic Sans MS"/>
                <a:cs typeface="Comic Sans MS"/>
              </a:rPr>
              <a:t>Words</a:t>
            </a:r>
          </a:p>
          <a:p>
            <a:pPr algn="ctr"/>
            <a:endParaRPr lang="en-US" sz="2000" dirty="0">
              <a:latin typeface="Comic Sans MS"/>
              <a:cs typeface="Comic Sans MS"/>
            </a:endParaRPr>
          </a:p>
          <a:p>
            <a:pPr algn="just"/>
            <a:r>
              <a:rPr lang="en-GB" sz="2200" dirty="0">
                <a:latin typeface="Comic Sans MS"/>
                <a:cs typeface="Comic Sans MS"/>
              </a:rPr>
              <a:t>One of your classmates tells your friend their new trainers are gay. This classmate always describes things they don’t like as being gay. Your friend looks embarrassed.</a:t>
            </a:r>
          </a:p>
          <a:p>
            <a:endParaRPr lang="en-US" sz="2200" dirty="0">
              <a:latin typeface="Comic Sans MS"/>
              <a:cs typeface="Comic Sans MS"/>
            </a:endParaRPr>
          </a:p>
          <a:p>
            <a:r>
              <a:rPr lang="en-US" sz="2150" dirty="0" smtClean="0">
                <a:latin typeface="Comic Sans MS"/>
                <a:cs typeface="Comic Sans MS"/>
              </a:rPr>
              <a:t>Options?</a:t>
            </a:r>
          </a:p>
          <a:p>
            <a:endParaRPr lang="en-US" sz="2150" dirty="0">
              <a:latin typeface="Comic Sans MS"/>
              <a:cs typeface="Comic Sans MS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150" dirty="0" smtClean="0">
                <a:latin typeface="Comic Sans MS"/>
                <a:cs typeface="Comic Sans MS"/>
              </a:rPr>
              <a:t>Do nothing. It’s none of your business.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150" dirty="0" smtClean="0">
                <a:latin typeface="Comic Sans MS"/>
                <a:cs typeface="Comic Sans MS"/>
              </a:rPr>
              <a:t>Quickly </a:t>
            </a:r>
            <a:r>
              <a:rPr lang="en-US" sz="2150" dirty="0">
                <a:latin typeface="Comic Sans MS"/>
                <a:cs typeface="Comic Sans MS"/>
              </a:rPr>
              <a:t>change the subject to take the attention off your </a:t>
            </a:r>
            <a:r>
              <a:rPr lang="en-US" sz="2150" dirty="0" smtClean="0">
                <a:latin typeface="Comic Sans MS"/>
                <a:cs typeface="Comic Sans MS"/>
              </a:rPr>
              <a:t>friend.</a:t>
            </a:r>
            <a:endParaRPr lang="en-GB" sz="2150" dirty="0">
              <a:latin typeface="Comic Sans MS"/>
              <a:cs typeface="Comic Sans MS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GB" sz="2150" dirty="0" smtClean="0">
                <a:latin typeface="Comic Sans MS"/>
                <a:cs typeface="Comic Sans MS"/>
              </a:rPr>
              <a:t>Ask </a:t>
            </a:r>
            <a:r>
              <a:rPr lang="en-GB" sz="2150" dirty="0">
                <a:latin typeface="Comic Sans MS"/>
                <a:cs typeface="Comic Sans MS"/>
              </a:rPr>
              <a:t>your friend if he’s ok and let him know you didn’t like what happened. </a:t>
            </a:r>
            <a:endParaRPr lang="en-GB" sz="2150" dirty="0" smtClean="0">
              <a:latin typeface="Comic Sans MS"/>
              <a:cs typeface="Comic Sans MS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GB" sz="2150" dirty="0" smtClean="0">
                <a:latin typeface="Comic Sans MS"/>
                <a:cs typeface="Comic Sans MS"/>
              </a:rPr>
              <a:t>Let </a:t>
            </a:r>
            <a:r>
              <a:rPr lang="en-GB" sz="2150" dirty="0">
                <a:latin typeface="Comic Sans MS"/>
                <a:cs typeface="Comic Sans MS"/>
              </a:rPr>
              <a:t>my classmate know I’m not happy with what they said and that the word gay should not be used as an </a:t>
            </a:r>
            <a:r>
              <a:rPr lang="en-GB" sz="2150" dirty="0" smtClean="0">
                <a:latin typeface="Comic Sans MS"/>
                <a:cs typeface="Comic Sans MS"/>
              </a:rPr>
              <a:t>insult.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sz="2150" dirty="0" smtClean="0">
                <a:latin typeface="Comic Sans MS"/>
                <a:cs typeface="Comic Sans MS"/>
              </a:rPr>
              <a:t>Start </a:t>
            </a:r>
            <a:r>
              <a:rPr lang="en-GB" sz="2150" dirty="0">
                <a:latin typeface="Comic Sans MS"/>
                <a:cs typeface="Comic Sans MS"/>
              </a:rPr>
              <a:t>a discussion with your friends and see what their views are. </a:t>
            </a:r>
            <a:endParaRPr lang="en-GB" sz="2150" dirty="0" smtClean="0">
              <a:latin typeface="Comic Sans MS"/>
              <a:cs typeface="Comic Sans MS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GB" sz="2150" dirty="0">
                <a:latin typeface="Comic Sans MS"/>
                <a:cs typeface="Comic Sans MS"/>
              </a:rPr>
              <a:t>T</a:t>
            </a:r>
            <a:r>
              <a:rPr lang="en-GB" sz="2150" dirty="0" smtClean="0">
                <a:latin typeface="Comic Sans MS"/>
                <a:cs typeface="Comic Sans MS"/>
              </a:rPr>
              <a:t>alk </a:t>
            </a:r>
            <a:r>
              <a:rPr lang="en-GB" sz="2150" dirty="0">
                <a:latin typeface="Comic Sans MS"/>
                <a:cs typeface="Comic Sans MS"/>
              </a:rPr>
              <a:t>about this with a teacher/adult you trust or an MVP mentor, and ask if they can start a group/class discussion on this, and/or invite the local LGBT group in</a:t>
            </a:r>
            <a:r>
              <a:rPr lang="en-GB" sz="2150" dirty="0" smtClean="0">
                <a:latin typeface="Comic Sans MS"/>
                <a:cs typeface="Comic Sans MS"/>
              </a:rPr>
              <a:t>.</a:t>
            </a:r>
            <a:endParaRPr lang="en-US" sz="2150" dirty="0" smtClean="0">
              <a:latin typeface="Comic Sans MS"/>
              <a:cs typeface="Comic Sans MS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150" dirty="0" smtClean="0">
                <a:latin typeface="Comic Sans MS"/>
                <a:cs typeface="Comic Sans MS"/>
              </a:rPr>
              <a:t>Personal Option. 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294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264</Words>
  <Application>Microsoft Macintosh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Education Dept. O.I.C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Kirkwall Grammar School</dc:creator>
  <cp:lastModifiedBy>Kirkwall Grammar School</cp:lastModifiedBy>
  <cp:revision>13</cp:revision>
  <cp:lastPrinted>2018-02-22T09:14:43Z</cp:lastPrinted>
  <dcterms:created xsi:type="dcterms:W3CDTF">2017-11-23T09:16:09Z</dcterms:created>
  <dcterms:modified xsi:type="dcterms:W3CDTF">2019-03-05T12:53:47Z</dcterms:modified>
</cp:coreProperties>
</file>