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81" r:id="rId2"/>
    <p:sldId id="256" r:id="rId3"/>
    <p:sldId id="257" r:id="rId4"/>
    <p:sldId id="258" r:id="rId5"/>
    <p:sldId id="276" r:id="rId6"/>
    <p:sldId id="278" r:id="rId7"/>
    <p:sldId id="279" r:id="rId8"/>
    <p:sldId id="263" r:id="rId9"/>
    <p:sldId id="280" r:id="rId10"/>
    <p:sldId id="271" r:id="rId11"/>
    <p:sldId id="272" r:id="rId12"/>
    <p:sldId id="273" r:id="rId13"/>
    <p:sldId id="274" r:id="rId14"/>
  </p:sldIdLst>
  <p:sldSz cx="9144000" cy="5143500" type="screen16x9"/>
  <p:notesSz cx="6858000" cy="9144000"/>
  <p:embeddedFontLst>
    <p:embeddedFont>
      <p:font typeface="Staatliches" panose="020B0604020202020204" charset="0"/>
      <p:regular r:id="rId16"/>
    </p:embeddedFont>
    <p:embeddedFont>
      <p:font typeface="Comic Sans MS" panose="030F0702030302020204" pitchFamily="66" charset="0"/>
      <p:regular r:id="rId17"/>
      <p:bold r:id="rId18"/>
    </p:embeddedFont>
    <p:embeddedFont>
      <p:font typeface="Open Sans" panose="020B0604020202020204" charset="0"/>
      <p:regular r:id="rId19"/>
      <p:bold r:id="rId20"/>
      <p:italic r:id="rId21"/>
      <p:boldItalic r:id="rId22"/>
    </p:embeddedFont>
    <p:embeddedFont>
      <p:font typeface="Short Stack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DE3995E-3A08-F781-8B13-7C3E3CB33856}" v="939" dt="2020-03-20T11:08:28.939"/>
    <p1510:client id="{6461E426-8514-B67E-1C0F-E00D80B4E9B6}" v="1447" dt="2020-03-31T10:54:09.113"/>
    <p1510:client id="{A95A76B8-23F6-801E-ADF2-A7E4575D8FF5}" v="1" dt="2020-04-01T15:14:24.585"/>
    <p1510:client id="{CB33ACE0-E8DE-AA15-6AA9-862CA805E7F6}" v="47" dt="2020-03-23T12:41:07.391"/>
  </p1510:revLst>
</p1510:revInfo>
</file>

<file path=ppt/tableStyles.xml><?xml version="1.0" encoding="utf-8"?>
<a:tblStyleLst xmlns:a="http://schemas.openxmlformats.org/drawingml/2006/main" def="{AC71B991-5A3C-4286-ADEA-F8CFF2FBBE06}">
  <a:tblStyle styleId="{AC71B991-5A3C-4286-ADEA-F8CFF2FBBE0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9E92BBFF-5038-4286-82BF-0DB1CEE80AA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635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-101" y="-32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5346171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f2cf6792c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f2cf6792c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f2cf6792c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f2cf6792c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f2cf679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f2cf679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f2cf6792c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f2cf6792c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7f2cf6792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7f2cf6792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7f2cf6792c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7f2cf6792c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2474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f2cf6792c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f2cf6792c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f2cf6792c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f2cf6792c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7f2cf6792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7f2cf6792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7f2cf6792c_0_1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7f2cf6792c_0_1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qa.org.uk/pastpapers/findpastpaper.htm?subject=Computing+Science&amp;level=" TargetMode="External"/><Relationship Id="rId3" Type="http://schemas.openxmlformats.org/officeDocument/2006/relationships/image" Target="../media/image5.jpg"/><Relationship Id="rId7" Type="http://schemas.openxmlformats.org/officeDocument/2006/relationships/hyperlink" Target="https://docs.google.com/document/d/1Yif8QWuZlzOOn-UlN0oNwQaAwA3mPVEPvGq8Jy8y46Q/edit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bbc.co.uk/bitesize/subjects/zfs3kqt" TargetMode="External"/><Relationship Id="rId5" Type="http://schemas.openxmlformats.org/officeDocument/2006/relationships/hyperlink" Target="https://tools.withcode.uk/ocrpseudo/" TargetMode="External"/><Relationship Id="rId4" Type="http://schemas.openxmlformats.org/officeDocument/2006/relationships/hyperlink" Target="https://docs.google.com/presentation/d/1P9gKAo8Vn3U0Hqr_znJZjPhRsZUSdlZAayxFS0M8dW4/edit#slide=id.g50065e5d83_0_0" TargetMode="External"/><Relationship Id="rId9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poynter.org/reporting-editing/2020/how-a-blockbuster-washington-post-story-made-social-distancing-easy-to-understand/" TargetMode="External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601120" y="627993"/>
            <a:ext cx="8028372" cy="16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9600" dirty="0" smtClean="0">
                <a:latin typeface="Staatliches"/>
                <a:sym typeface="Staatliches"/>
              </a:rPr>
              <a:t>COVID </a:t>
            </a:r>
            <a:r>
              <a:rPr lang="en-GB" sz="9600" dirty="0" err="1" smtClean="0">
                <a:latin typeface="Staatliches"/>
                <a:sym typeface="Staatliches"/>
              </a:rPr>
              <a:t>homeWORK</a:t>
            </a:r>
            <a:r>
              <a:rPr lang="en-GB" sz="9600" dirty="0" smtClean="0">
                <a:latin typeface="Staatliches"/>
                <a:sym typeface="Staatliches"/>
              </a:rPr>
              <a:t>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5400" dirty="0" smtClean="0">
                <a:latin typeface="Staatliches"/>
                <a:sym typeface="Staatliches"/>
              </a:rPr>
              <a:t>‘</a:t>
            </a:r>
            <a:r>
              <a:rPr lang="en-GB" sz="5400" dirty="0" err="1" smtClean="0">
                <a:latin typeface="Staatliches"/>
                <a:sym typeface="Staatliches"/>
              </a:rPr>
              <a:t>quarantineavesary</a:t>
            </a:r>
            <a:r>
              <a:rPr lang="en-GB" sz="5400" dirty="0" smtClean="0">
                <a:latin typeface="Staatliches"/>
                <a:sym typeface="Staatliches"/>
              </a:rPr>
              <a:t> 2021’</a:t>
            </a:r>
            <a:endParaRPr lang="en-US" sz="200" dirty="0"/>
          </a:p>
        </p:txBody>
      </p:sp>
      <p:pic>
        <p:nvPicPr>
          <p:cNvPr id="6146" name="Picture 2" descr="coronavirus me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601" y="3321697"/>
            <a:ext cx="1685058" cy="1682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51"/>
          <a:stretch/>
        </p:blipFill>
        <p:spPr bwMode="auto">
          <a:xfrm>
            <a:off x="2830368" y="3281644"/>
            <a:ext cx="3249950" cy="17091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346" y="3294995"/>
            <a:ext cx="1779146" cy="168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534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/>
          <p:nvPr/>
        </p:nvSpPr>
        <p:spPr>
          <a:xfrm>
            <a:off x="89175" y="0"/>
            <a:ext cx="7980900" cy="725400"/>
          </a:xfrm>
          <a:prstGeom prst="rect">
            <a:avLst/>
          </a:prstGeom>
          <a:solidFill>
            <a:srgbClr val="5A0E18"/>
          </a:solidFill>
          <a:ln>
            <a:noFill/>
          </a:ln>
        </p:spPr>
        <p:txBody>
          <a:bodyPr spcFirstLastPara="1" wrap="square" lIns="88375" tIns="88375" rIns="88375" bIns="88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GB" sz="1500" u="sng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Higher – Computing Science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8"/>
          <p:cNvSpPr txBox="1"/>
          <p:nvPr/>
        </p:nvSpPr>
        <p:spPr>
          <a:xfrm>
            <a:off x="0" y="424475"/>
            <a:ext cx="9144000" cy="37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88375" tIns="88375" rIns="88375" bIns="88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27" name="Google Shape;227;p28"/>
          <p:cNvGraphicFramePr/>
          <p:nvPr>
            <p:extLst>
              <p:ext uri="{D42A27DB-BD31-4B8C-83A1-F6EECF244321}">
                <p14:modId xmlns:p14="http://schemas.microsoft.com/office/powerpoint/2010/main" val="3540048283"/>
              </p:ext>
            </p:extLst>
          </p:nvPr>
        </p:nvGraphicFramePr>
        <p:xfrm>
          <a:off x="137200" y="596125"/>
          <a:ext cx="8827575" cy="4352400"/>
        </p:xfrm>
        <a:graphic>
          <a:graphicData uri="http://schemas.openxmlformats.org/drawingml/2006/table">
            <a:tbl>
              <a:tblPr>
                <a:noFill/>
                <a:tableStyleId>{AC71B991-5A3C-4286-ADEA-F8CFF2FBBE06}</a:tableStyleId>
              </a:tblPr>
              <a:tblGrid>
                <a:gridCol w="2942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1239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610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035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Task 1</a:t>
                      </a:r>
                      <a:endParaRPr sz="1000" b="1" dirty="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Pseudocode</a:t>
                      </a:r>
                      <a:endParaRPr sz="10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</a:t>
                      </a:r>
                      <a:r>
                        <a:rPr lang="en-GB" sz="10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(Around 25% of marks from paper 2 come from pseudocode related questions)</a:t>
                      </a:r>
                      <a:endParaRPr sz="10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Have a look through the </a:t>
                      </a:r>
                      <a:r>
                        <a:rPr lang="en-GB" sz="1000" u="sng" dirty="0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4"/>
                        </a:rPr>
                        <a:t>following slides</a:t>
                      </a:r>
                      <a:r>
                        <a:rPr lang="en-GB" sz="10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which highlight potential pitfalls in Exam Paper 2, centring around Algorithms (especially pseudocode)</a:t>
                      </a:r>
                      <a:endParaRPr sz="10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Try the </a:t>
                      </a:r>
                      <a:r>
                        <a:rPr lang="en-GB" sz="1000" dirty="0" smtClean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ESQ </a:t>
                      </a:r>
                      <a:r>
                        <a:rPr lang="en-GB" sz="10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on slide 14 and then the challenges of the link below</a:t>
                      </a:r>
                      <a:endParaRPr sz="10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sng" dirty="0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5"/>
                        </a:rPr>
                        <a:t>OCR Pseudocode Challenges</a:t>
                      </a:r>
                      <a:endParaRPr sz="10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Task </a:t>
                      </a:r>
                      <a:r>
                        <a:rPr lang="en-GB" sz="1000" b="1" dirty="0" smtClean="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2</a:t>
                      </a:r>
                      <a:endParaRPr sz="1000" b="1" dirty="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Need a P.E.E.?</a:t>
                      </a:r>
                      <a:endParaRPr sz="1000" b="1" dirty="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So many of you struggle with properly answering PEE questions.  If the question uses</a:t>
                      </a:r>
                      <a:r>
                        <a:rPr lang="en-GB" sz="1000" baseline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the phrase DESCRIBE or EXPLAIN or other high functioning verb such as COMPARE, ANALYSE, DISCUSS or ‘with reference to the code</a:t>
                      </a:r>
                      <a:r>
                        <a:rPr lang="en-GB" sz="100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.</a:t>
                      </a: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Using SQA past papers choose 5 questions worth 2 or 3 marks to attempt.</a:t>
                      </a:r>
                      <a:r>
                        <a:rPr lang="en-GB" sz="1000" b="0" baseline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 Use P.E.E to answer and aim to score all of the marks.</a:t>
                      </a:r>
                      <a:br>
                        <a:rPr lang="en-GB" sz="1000" b="0" baseline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000" b="0" baseline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/>
                      </a:r>
                      <a:br>
                        <a:rPr lang="en-GB" sz="1000" b="0" baseline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</a:br>
                      <a:r>
                        <a:rPr lang="en-GB" sz="1000" b="0" baseline="0" dirty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When complete, use the mark scheme to see how you did</a:t>
                      </a:r>
                      <a:endParaRPr sz="1000" b="1" dirty="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</a:txBody>
                  <a:tcPr marL="91425" marR="91425" marT="91425" marB="91425">
                    <a:solidFill>
                      <a:srgbClr val="C9DAF8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Bitesize: </a:t>
                      </a:r>
                      <a:r>
                        <a:rPr lang="en-GB" sz="1000" u="sng" dirty="0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6"/>
                        </a:rPr>
                        <a:t>Revision</a:t>
                      </a:r>
                      <a:endParaRPr sz="10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Computational thinking, algorithms and programming: </a:t>
                      </a:r>
                      <a:endParaRPr sz="10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GB" sz="1000" u="sng" dirty="0" err="1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7"/>
                        </a:rPr>
                        <a:t>Edpuzzle</a:t>
                      </a:r>
                      <a:r>
                        <a:rPr lang="en-GB" sz="1000" u="sng" dirty="0">
                          <a:solidFill>
                            <a:schemeClr val="hlink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7"/>
                        </a:rPr>
                        <a:t> resources </a:t>
                      </a:r>
                      <a:endParaRPr sz="10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1000" dirty="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sng" dirty="0">
                          <a:solidFill>
                            <a:schemeClr val="accent5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  <a:hlinkClick r:id="rId8"/>
                        </a:rPr>
                        <a:t>Past Papers</a:t>
                      </a:r>
                      <a:endParaRPr sz="10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Coggle.it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SQL Zoo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CodeAcademy</a:t>
                      </a:r>
                      <a:endParaRPr lang="en-GB" sz="1000" dirty="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err="1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CodeCombat</a:t>
                      </a:r>
                      <a:endParaRPr lang="en-GB" sz="1000" dirty="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000" dirty="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National5computing.co.uk/</a:t>
                      </a:r>
                      <a:r>
                        <a:rPr lang="en-GB" sz="1000" dirty="0" err="1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sql</a:t>
                      </a:r>
                      <a:endParaRPr lang="en-GB" sz="1000" dirty="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359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 smtClean="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Microsoft</a:t>
                      </a:r>
                      <a:r>
                        <a:rPr lang="en-GB" sz="1000" b="1" baseline="0" dirty="0" smtClean="0">
                          <a:latin typeface="Short Stack"/>
                          <a:ea typeface="Short Stack"/>
                          <a:cs typeface="Short Stack"/>
                          <a:sym typeface="Short Stack"/>
                        </a:rPr>
                        <a:t> Teams</a:t>
                      </a:r>
                      <a:endParaRPr sz="1000" b="1" dirty="0">
                        <a:latin typeface="Short Stack"/>
                        <a:ea typeface="Short Stack"/>
                        <a:cs typeface="Short Stack"/>
                        <a:sym typeface="Short Stack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b="1" dirty="0" smtClean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Challenges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b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dirty="0" smtClean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Visit Microsoft Teams regularly for revision tasks to be</a:t>
                      </a:r>
                      <a:r>
                        <a:rPr lang="en-GB" sz="1000" baseline="0" dirty="0" smtClean="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 completed and handed in..</a:t>
                      </a:r>
                      <a:endParaRPr sz="10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000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i="1" dirty="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solidFill>
                      <a:srgbClr val="FFE5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228" name="Google Shape;228;p28"/>
          <p:cNvSpPr/>
          <p:nvPr/>
        </p:nvSpPr>
        <p:spPr>
          <a:xfrm>
            <a:off x="6194150" y="614075"/>
            <a:ext cx="2756700" cy="302400"/>
          </a:xfrm>
          <a:prstGeom prst="rect">
            <a:avLst/>
          </a:prstGeom>
          <a:solidFill>
            <a:srgbClr val="FFD9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 dirty="0">
                <a:latin typeface="Short Stack"/>
                <a:ea typeface="Short Stack"/>
                <a:cs typeface="Short Stack"/>
                <a:sym typeface="Short Stack"/>
              </a:rPr>
              <a:t>Resources</a:t>
            </a:r>
            <a:endParaRPr sz="1200" b="1" dirty="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11" name="Google Shape;120;p18"/>
          <p:cNvSpPr/>
          <p:nvPr/>
        </p:nvSpPr>
        <p:spPr>
          <a:xfrm>
            <a:off x="3093720" y="4912500"/>
            <a:ext cx="5978681" cy="2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latin typeface="Short Stack"/>
                <a:ea typeface="Short Stack"/>
                <a:cs typeface="Short Stack"/>
                <a:sym typeface="Short Stack"/>
              </a:rPr>
              <a:t>Any questions?    Email Mr Soames:      denis.soames@glow.orkneyschools.org.uk</a:t>
            </a:r>
            <a:endParaRPr sz="1000" dirty="0">
              <a:latin typeface="Short Stack"/>
              <a:ea typeface="Short Stack"/>
              <a:cs typeface="Short Stack"/>
              <a:sym typeface="Short Stack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4" r="7583"/>
          <a:stretch/>
        </p:blipFill>
        <p:spPr bwMode="auto">
          <a:xfrm>
            <a:off x="3079096" y="2917259"/>
            <a:ext cx="3126970" cy="1985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/>
          <p:nvPr/>
        </p:nvSpPr>
        <p:spPr>
          <a:xfrm>
            <a:off x="89175" y="0"/>
            <a:ext cx="7980900" cy="725400"/>
          </a:xfrm>
          <a:prstGeom prst="rect">
            <a:avLst/>
          </a:prstGeom>
          <a:solidFill>
            <a:srgbClr val="5A0E18"/>
          </a:solidFill>
          <a:ln>
            <a:noFill/>
          </a:ln>
        </p:spPr>
        <p:txBody>
          <a:bodyPr spcFirstLastPara="1" wrap="square" lIns="88375" tIns="88375" rIns="88375" bIns="88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GB" sz="1500" u="sng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Advanced Higher – Computing Science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8"/>
          <p:cNvSpPr txBox="1"/>
          <p:nvPr/>
        </p:nvSpPr>
        <p:spPr>
          <a:xfrm>
            <a:off x="0" y="424475"/>
            <a:ext cx="9144000" cy="37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88375" tIns="88375" rIns="88375" bIns="88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0;p18"/>
          <p:cNvSpPr/>
          <p:nvPr/>
        </p:nvSpPr>
        <p:spPr>
          <a:xfrm>
            <a:off x="3093720" y="4912500"/>
            <a:ext cx="5978681" cy="2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latin typeface="Short Stack"/>
                <a:ea typeface="Short Stack"/>
                <a:cs typeface="Short Stack"/>
                <a:sym typeface="Short Stack"/>
              </a:rPr>
              <a:t>Any questions?    Email Mr Soames:      denis.soames@glow.orkneyschools.org.uk</a:t>
            </a:r>
            <a:endParaRPr sz="1000" dirty="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00924C-5277-4031-8C01-FF3C710A5347}"/>
              </a:ext>
            </a:extLst>
          </p:cNvPr>
          <p:cNvSpPr txBox="1"/>
          <p:nvPr/>
        </p:nvSpPr>
        <p:spPr>
          <a:xfrm>
            <a:off x="199248" y="607647"/>
            <a:ext cx="5623054" cy="38472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Your main focus (3hrs/</a:t>
            </a:r>
            <a:r>
              <a:rPr lang="en-US" sz="2000" dirty="0" err="1" smtClean="0"/>
              <a:t>wk</a:t>
            </a:r>
            <a:r>
              <a:rPr lang="en-US" sz="2000" dirty="0" smtClean="0"/>
              <a:t> of your time) is completing your project</a:t>
            </a:r>
            <a:r>
              <a:rPr lang="en-US" sz="2000" dirty="0"/>
              <a:t>.</a:t>
            </a:r>
            <a:endParaRPr lang="en-US" sz="2000" dirty="0"/>
          </a:p>
          <a:p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Revisit the </a:t>
            </a:r>
            <a:r>
              <a:rPr lang="en-US" b="1" dirty="0" smtClean="0"/>
              <a:t>milestones we have already agreed </a:t>
            </a:r>
            <a:r>
              <a:rPr lang="en-US" dirty="0" smtClean="0"/>
              <a:t>prior to Xmas, complete them all and move on to the next sections.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Work on </a:t>
            </a:r>
            <a:r>
              <a:rPr lang="en-US" b="1" dirty="0" smtClean="0"/>
              <a:t>Development of your project</a:t>
            </a:r>
            <a:r>
              <a:rPr lang="en-US" dirty="0" smtClean="0"/>
              <a:t>, get your code working and touch base with me with any problems.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b="1" dirty="0" smtClean="0"/>
              <a:t>Weekly updates </a:t>
            </a:r>
            <a:r>
              <a:rPr lang="en-US" dirty="0" smtClean="0"/>
              <a:t>with me as to your progress on your project, phone (schedule a time with me), email, teams.</a:t>
            </a:r>
            <a:endParaRPr lang="en-US" dirty="0" smtClean="0"/>
          </a:p>
          <a:p>
            <a:pPr marL="457200" indent="-457200">
              <a:buFont typeface="+mj-lt"/>
              <a:buAutoNum type="arabicPeriod"/>
            </a:pPr>
            <a:endParaRPr lang="en-US" sz="2000" dirty="0" smtClean="0"/>
          </a:p>
          <a:p>
            <a:r>
              <a:rPr lang="en-US" sz="2000" dirty="0" smtClean="0"/>
              <a:t>Each week I will include a theory element to complete (2hrs/</a:t>
            </a:r>
            <a:r>
              <a:rPr lang="en-US" sz="2000" dirty="0" err="1" smtClean="0"/>
              <a:t>wk</a:t>
            </a:r>
            <a:r>
              <a:rPr lang="en-US" sz="2000" dirty="0" smtClean="0"/>
              <a:t> of </a:t>
            </a:r>
            <a:r>
              <a:rPr lang="en-US" sz="2000" dirty="0"/>
              <a:t>your time</a:t>
            </a:r>
            <a:r>
              <a:rPr lang="en-US" sz="2000" dirty="0" smtClean="0"/>
              <a:t>), the weekly challenges are set on MS Teams and handed in via Class Notebook.</a:t>
            </a:r>
            <a:endParaRPr lang="en-US" sz="2000" dirty="0"/>
          </a:p>
        </p:txBody>
      </p:sp>
      <p:graphicFrame>
        <p:nvGraphicFramePr>
          <p:cNvPr id="3" name="Table 3">
            <a:extLst>
              <a:ext uri="{FF2B5EF4-FFF2-40B4-BE49-F238E27FC236}">
                <a16:creationId xmlns:a16="http://schemas.microsoft.com/office/drawing/2014/main" xmlns="" id="{24FE9878-A74E-407E-B807-DCF7AC14B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5900136"/>
              </p:ext>
            </p:extLst>
          </p:nvPr>
        </p:nvGraphicFramePr>
        <p:xfrm>
          <a:off x="6089431" y="620767"/>
          <a:ext cx="2851377" cy="4137395"/>
        </p:xfrm>
        <a:graphic>
          <a:graphicData uri="http://schemas.openxmlformats.org/drawingml/2006/table">
            <a:tbl>
              <a:tblPr firstRow="1" bandRow="1">
                <a:tableStyleId>{AC71B991-5A3C-4286-ADEA-F8CFF2FBBE06}</a:tableStyleId>
              </a:tblPr>
              <a:tblGrid>
                <a:gridCol w="2851377">
                  <a:extLst>
                    <a:ext uri="{9D8B030D-6E8A-4147-A177-3AD203B41FA5}">
                      <a16:colId xmlns:a16="http://schemas.microsoft.com/office/drawing/2014/main" xmlns="" val="2432538287"/>
                    </a:ext>
                  </a:extLst>
                </a:gridCol>
              </a:tblGrid>
              <a:tr h="758222">
                <a:tc>
                  <a:txBody>
                    <a:bodyPr/>
                    <a:lstStyle/>
                    <a:p>
                      <a:r>
                        <a:rPr lang="en-US" b="1" dirty="0"/>
                        <a:t>Week </a:t>
                      </a:r>
                      <a:r>
                        <a:rPr lang="en-US" b="1" dirty="0" smtClean="0"/>
                        <a:t>1</a:t>
                      </a:r>
                    </a:p>
                    <a:p>
                      <a:r>
                        <a:rPr lang="en-US" b="0" dirty="0" smtClean="0"/>
                        <a:t>Research and report on Bubble Sort and Insertion Sort</a:t>
                      </a:r>
                      <a:endParaRPr lang="en-US" b="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8424932"/>
                  </a:ext>
                </a:extLst>
              </a:tr>
              <a:tr h="811431">
                <a:tc>
                  <a:txBody>
                    <a:bodyPr/>
                    <a:lstStyle/>
                    <a:p>
                      <a:r>
                        <a:rPr lang="en-US" b="1" dirty="0"/>
                        <a:t>Week </a:t>
                      </a:r>
                      <a:r>
                        <a:rPr lang="en-US" b="1" dirty="0" smtClean="0"/>
                        <a:t>2</a:t>
                      </a:r>
                    </a:p>
                    <a:p>
                      <a:r>
                        <a:rPr lang="en-US" b="0" dirty="0" smtClean="0"/>
                        <a:t>Code either a Bubble Sort or Insertion Sort using a standard algorithm</a:t>
                      </a:r>
                      <a:endParaRPr lang="en-US" b="1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31171133"/>
                  </a:ext>
                </a:extLst>
              </a:tr>
              <a:tr h="811431">
                <a:tc>
                  <a:txBody>
                    <a:bodyPr/>
                    <a:lstStyle/>
                    <a:p>
                      <a:r>
                        <a:rPr lang="en-US" b="1" dirty="0"/>
                        <a:t>Week </a:t>
                      </a:r>
                      <a:r>
                        <a:rPr lang="en-US" b="1" dirty="0" smtClean="0"/>
                        <a:t>3</a:t>
                      </a:r>
                    </a:p>
                    <a:p>
                      <a:r>
                        <a:rPr lang="en-US" b="0" dirty="0" smtClean="0"/>
                        <a:t>Writing</a:t>
                      </a:r>
                      <a:r>
                        <a:rPr lang="en-US" b="0" baseline="0" dirty="0" smtClean="0"/>
                        <a:t> multiple lines of SQL data to a table in PHP</a:t>
                      </a:r>
                      <a:endParaRPr lang="en-US" b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46122384"/>
                  </a:ext>
                </a:extLst>
              </a:tr>
              <a:tr h="811431">
                <a:tc>
                  <a:txBody>
                    <a:bodyPr/>
                    <a:lstStyle/>
                    <a:p>
                      <a:r>
                        <a:rPr lang="en-US" b="1" dirty="0"/>
                        <a:t>Week </a:t>
                      </a:r>
                      <a:r>
                        <a:rPr lang="en-US" b="1" dirty="0" smtClean="0"/>
                        <a:t>4</a:t>
                      </a:r>
                    </a:p>
                    <a:p>
                      <a:r>
                        <a:rPr lang="en-US" b="0" dirty="0" smtClean="0"/>
                        <a:t>SQL CREATE</a:t>
                      </a:r>
                      <a:r>
                        <a:rPr lang="en-US" b="0" baseline="0" dirty="0" smtClean="0"/>
                        <a:t> and DROP revision, introduce HAVING.</a:t>
                      </a:r>
                      <a:endParaRPr lang="en-US" b="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4475034"/>
                  </a:ext>
                </a:extLst>
              </a:tr>
              <a:tr h="811431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b="1" dirty="0" smtClean="0"/>
                        <a:t>Project</a:t>
                      </a:r>
                      <a:endParaRPr lang="en-US" b="1" dirty="0"/>
                    </a:p>
                    <a:p>
                      <a:pPr lvl="0">
                        <a:buNone/>
                      </a:pPr>
                      <a:r>
                        <a:rPr lang="en-US" dirty="0"/>
                        <a:t>Soft deadline – </a:t>
                      </a:r>
                      <a:r>
                        <a:rPr lang="en-US" dirty="0" smtClean="0"/>
                        <a:t>5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of April</a:t>
                      </a:r>
                      <a:endParaRPr lang="en-US" dirty="0"/>
                    </a:p>
                    <a:p>
                      <a:pPr lvl="0">
                        <a:buNone/>
                      </a:pPr>
                      <a:r>
                        <a:rPr lang="en-US" dirty="0"/>
                        <a:t>Hard deadline </a:t>
                      </a:r>
                      <a:r>
                        <a:rPr lang="en-US" dirty="0" smtClean="0"/>
                        <a:t>– TBC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3519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25872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/>
        </p:nvSpPr>
        <p:spPr>
          <a:xfrm>
            <a:off x="144780" y="1607700"/>
            <a:ext cx="8686800" cy="16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100" dirty="0">
                <a:latin typeface="Staatliches"/>
                <a:ea typeface="Staatliches"/>
                <a:cs typeface="Staatliches"/>
                <a:sym typeface="Staatliches"/>
              </a:rPr>
              <a:t>SOAMES’ CHALLENGE</a:t>
            </a:r>
            <a:endParaRPr sz="15100" dirty="0">
              <a:latin typeface="Staatliches"/>
              <a:ea typeface="Staatliches"/>
              <a:cs typeface="Staatliches"/>
              <a:sym typeface="Staatliches"/>
            </a:endParaRPr>
          </a:p>
        </p:txBody>
      </p:sp>
    </p:spTree>
    <p:extLst>
      <p:ext uri="{BB962C8B-B14F-4D97-AF65-F5344CB8AC3E}">
        <p14:creationId xmlns:p14="http://schemas.microsoft.com/office/powerpoint/2010/main" val="11742022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/>
          <p:nvPr/>
        </p:nvSpPr>
        <p:spPr>
          <a:xfrm>
            <a:off x="89175" y="0"/>
            <a:ext cx="7980900" cy="725400"/>
          </a:xfrm>
          <a:prstGeom prst="rect">
            <a:avLst/>
          </a:prstGeom>
          <a:solidFill>
            <a:srgbClr val="5A0E18"/>
          </a:solidFill>
          <a:ln>
            <a:noFill/>
          </a:ln>
        </p:spPr>
        <p:txBody>
          <a:bodyPr spcFirstLastPara="1" wrap="square" lIns="88375" tIns="88375" rIns="88375" bIns="88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GB" sz="1500" u="sng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N4, N5, Higher, </a:t>
            </a:r>
            <a:r>
              <a:rPr lang="en-GB" sz="1500" u="sng" dirty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Adv</a:t>
            </a:r>
            <a:r>
              <a:rPr lang="en-GB" sz="1500" u="sng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Higher - Building a Simulator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8"/>
          <p:cNvSpPr txBox="1"/>
          <p:nvPr/>
        </p:nvSpPr>
        <p:spPr>
          <a:xfrm>
            <a:off x="0" y="424475"/>
            <a:ext cx="9144000" cy="37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88375" tIns="88375" rIns="88375" bIns="88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0" name="Google Shape;23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8559" y="1077866"/>
            <a:ext cx="2826821" cy="2412094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20;p18"/>
          <p:cNvSpPr/>
          <p:nvPr/>
        </p:nvSpPr>
        <p:spPr>
          <a:xfrm>
            <a:off x="3093720" y="4912500"/>
            <a:ext cx="5978681" cy="2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latin typeface="Short Stack"/>
                <a:ea typeface="Short Stack"/>
                <a:cs typeface="Short Stack"/>
                <a:sym typeface="Short Stack"/>
              </a:rPr>
              <a:t>Any questions?    Email Mr Soames:      denis.soames@glow.orkneyschools.org.uk</a:t>
            </a:r>
            <a:endParaRPr sz="1000" dirty="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499" y="611975"/>
            <a:ext cx="573805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Simulators/models give understanding of </a:t>
            </a:r>
            <a:r>
              <a:rPr lang="en-GB" dirty="0"/>
              <a:t>a </a:t>
            </a:r>
            <a:r>
              <a:rPr lang="en-GB" dirty="0" smtClean="0"/>
              <a:t>virus to make predictions.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Read:  </a:t>
            </a:r>
            <a:r>
              <a:rPr lang="en-GB" dirty="0" smtClean="0">
                <a:hlinkClick r:id="rId5"/>
              </a:rPr>
              <a:t>https</a:t>
            </a:r>
            <a:r>
              <a:rPr lang="en-GB" dirty="0">
                <a:hlinkClick r:id="rId5"/>
              </a:rPr>
              <a:t>://www.poynter.org/reporting-editing/2020/how-a-blockbuster-washington-post-story-made-social-distancing-easy-to-understand/</a:t>
            </a:r>
            <a:endParaRPr lang="en-GB" dirty="0"/>
          </a:p>
          <a:p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 smtClean="0"/>
              <a:t>Using your choice of either Scratch (S3/N4), Small Basic(S3/N4), or </a:t>
            </a:r>
            <a:r>
              <a:rPr lang="en-GB" dirty="0"/>
              <a:t>Python </a:t>
            </a:r>
            <a:r>
              <a:rPr lang="en-GB" dirty="0" err="1" smtClean="0"/>
              <a:t>PyGame</a:t>
            </a:r>
            <a:r>
              <a:rPr lang="en-GB" dirty="0" smtClean="0"/>
              <a:t> (N4, N5, Higher, </a:t>
            </a:r>
            <a:r>
              <a:rPr lang="en-GB" dirty="0" err="1" smtClean="0"/>
              <a:t>Adv</a:t>
            </a:r>
            <a:r>
              <a:rPr lang="en-GB" dirty="0" smtClean="0"/>
              <a:t> Higher).</a:t>
            </a:r>
            <a:endParaRPr lang="en-GB" dirty="0"/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Get a ball bouncing around the screen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Randomly generate one ball a RED colour and many others BLACK.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If RED ball touches BLACK then it should turn BLACK to RED</a:t>
            </a:r>
          </a:p>
          <a:p>
            <a:pPr marL="342900" indent="-342900">
              <a:buFont typeface="+mj-lt"/>
              <a:buAutoNum type="arabicPeriod"/>
            </a:pPr>
            <a:endParaRPr lang="en-GB" dirty="0"/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After a period of time RED should turn GREEN and no longer infect </a:t>
            </a:r>
            <a:r>
              <a:rPr lang="en-GB" dirty="0" smtClean="0"/>
              <a:t>others.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886553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1612800" cy="602100"/>
          </a:xfrm>
          <a:prstGeom prst="rect">
            <a:avLst/>
          </a:prstGeom>
          <a:solidFill>
            <a:srgbClr val="58111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57" name="Google Shape;57;p13"/>
          <p:cNvGraphicFramePr/>
          <p:nvPr>
            <p:extLst>
              <p:ext uri="{D42A27DB-BD31-4B8C-83A1-F6EECF244321}">
                <p14:modId xmlns:p14="http://schemas.microsoft.com/office/powerpoint/2010/main" val="2526461438"/>
              </p:ext>
            </p:extLst>
          </p:nvPr>
        </p:nvGraphicFramePr>
        <p:xfrm>
          <a:off x="149175" y="757325"/>
          <a:ext cx="8854866" cy="4180606"/>
        </p:xfrm>
        <a:graphic>
          <a:graphicData uri="http://schemas.openxmlformats.org/drawingml/2006/table">
            <a:tbl>
              <a:tblPr>
                <a:noFill/>
                <a:tableStyleId>{AC71B991-5A3C-4286-ADEA-F8CFF2FBBE06}</a:tableStyleId>
              </a:tblPr>
              <a:tblGrid>
                <a:gridCol w="1164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7306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196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0087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0693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17440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1572744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</a:tblGrid>
              <a:tr h="110231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 dirty="0"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S1</a:t>
                      </a:r>
                      <a:endParaRPr sz="6000" dirty="0"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18000" marB="18000" anchor="ctr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 dirty="0"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S2</a:t>
                      </a:r>
                      <a:endParaRPr sz="6000" dirty="0"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18000" marB="18000" anchor="ctr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 dirty="0"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S3</a:t>
                      </a:r>
                      <a:endParaRPr sz="6000" dirty="0"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18000" marB="18000" anchor="ctr">
                    <a:solidFill>
                      <a:srgbClr val="9FC5E8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 dirty="0"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N4</a:t>
                      </a:r>
                      <a:endParaRPr sz="6000" dirty="0"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18000" marB="18000" anchor="ctr"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 dirty="0"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N5</a:t>
                      </a:r>
                      <a:endParaRPr sz="6000" dirty="0"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18000" marB="180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4A7D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 dirty="0"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H</a:t>
                      </a:r>
                      <a:endParaRPr sz="6000" dirty="0"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18000" marB="18000" anchor="ctr">
                    <a:solidFill>
                      <a:srgbClr val="D5A6BD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6000" dirty="0"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AH</a:t>
                      </a:r>
                      <a:endParaRPr sz="6000" dirty="0"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18000" marB="18000" anchor="ctr"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5A6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84985"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sng" dirty="0" smtClean="0"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FOCUS ON CORE SUBJECTS</a:t>
                      </a:r>
                      <a:endParaRPr sz="1700" dirty="0"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36000" marB="36000" anchor="ctr"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700" u="sng" dirty="0" smtClean="0"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FOCUS ON CORE SUBJECTS</a:t>
                      </a:r>
                      <a:endParaRPr lang="en-GB" sz="1700" dirty="0" smtClean="0"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36000" marB="36000" anchor="ctr"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sng" dirty="0" smtClean="0"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Website Design (see teams)</a:t>
                      </a:r>
                      <a:endParaRPr sz="1700" dirty="0"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36000" marB="3600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sng" dirty="0" smtClean="0"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PONG GAME (see teams)</a:t>
                      </a:r>
                      <a:endParaRPr sz="1700" dirty="0"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36000" marB="3600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sng" dirty="0" smtClean="0"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Revision priorities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sng" dirty="0" smtClean="0"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(red</a:t>
                      </a:r>
                      <a:r>
                        <a:rPr lang="en-GB" sz="1700" u="sng" baseline="0" dirty="0" smtClean="0"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 sheet, </a:t>
                      </a:r>
                      <a:r>
                        <a:rPr lang="en-GB" sz="1700" u="sng" dirty="0" smtClean="0"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see teams)</a:t>
                      </a:r>
                      <a:endParaRPr sz="1700" dirty="0"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36000" marB="360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sng" dirty="0" smtClean="0"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Revision </a:t>
                      </a:r>
                      <a:r>
                        <a:rPr lang="en-GB" sz="1700" u="sng" dirty="0"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priorities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sng" dirty="0"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(red</a:t>
                      </a:r>
                      <a:r>
                        <a:rPr lang="en-GB" sz="1700" u="sng" baseline="0" dirty="0"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 </a:t>
                      </a:r>
                      <a:r>
                        <a:rPr lang="en-GB" sz="1700" u="sng" baseline="0" dirty="0" smtClean="0"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sheet, </a:t>
                      </a:r>
                      <a:r>
                        <a:rPr lang="en-GB" sz="1700" u="sng" dirty="0" smtClean="0"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see teams)</a:t>
                      </a:r>
                      <a:endParaRPr sz="1700" dirty="0"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36000" marB="360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0000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sng" dirty="0"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Professional</a:t>
                      </a:r>
                      <a:r>
                        <a:rPr lang="en-GB" sz="1700" u="sng" baseline="0" dirty="0"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 </a:t>
                      </a:r>
                      <a:r>
                        <a:rPr lang="en-GB" sz="1700" u="sng" baseline="0" dirty="0" smtClean="0"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project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700" u="sng" baseline="0" dirty="0" smtClean="0"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sng" dirty="0" smtClean="0"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WEEKLY THEORY TASKS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700" u="sng" dirty="0" smtClean="0"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700" u="sng" dirty="0" smtClean="0"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Revision FOR PRELIM</a:t>
                      </a: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9249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36000" marB="36000" anchor="ctr"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sng" dirty="0" smtClean="0"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Python challenges</a:t>
                      </a:r>
                      <a:endParaRPr sz="1700" dirty="0"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36000" marB="3600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sng" dirty="0"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Programming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sng" dirty="0"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Python / HTML / CSS / SQL</a:t>
                      </a:r>
                      <a:endParaRPr sz="1700" dirty="0"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36000" marB="360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C0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sng" dirty="0"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Programming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sng" dirty="0"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Python / HTML / CSS / SQL</a:t>
                      </a:r>
                      <a:endParaRPr sz="1700" dirty="0"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36000" marB="360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92493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700" u="sng" dirty="0" smtClean="0"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Idea</a:t>
                      </a:r>
                      <a:endParaRPr lang="en-GB" sz="1700" dirty="0" smtClean="0"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36000" marB="36000" anchor="ctr"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</a:tr>
              <a:tr h="9849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700" u="sng" dirty="0"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Idea</a:t>
                      </a:r>
                      <a:endParaRPr lang="en-GB" sz="1700" dirty="0"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36000" marB="3600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sng" dirty="0"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idea</a:t>
                      </a:r>
                      <a:endParaRPr sz="1700" dirty="0"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36000" marB="36000" anchor="ctr"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sng" dirty="0"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Past papers</a:t>
                      </a:r>
                      <a:endParaRPr sz="1700" dirty="0"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36000" marB="360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700" u="sng" dirty="0">
                          <a:latin typeface="Staatliches"/>
                          <a:ea typeface="Staatliches"/>
                          <a:cs typeface="Staatliches"/>
                          <a:sym typeface="Staatliches"/>
                        </a:rPr>
                        <a:t>Past papers</a:t>
                      </a:r>
                      <a:endParaRPr sz="1700" dirty="0"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36000" marB="36000" anchor="ctr">
                    <a:lnL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700" dirty="0">
                        <a:latin typeface="Staatliches"/>
                        <a:ea typeface="Staatliches"/>
                        <a:cs typeface="Staatliches"/>
                        <a:sym typeface="Staatliches"/>
                      </a:endParaRPr>
                    </a:p>
                  </a:txBody>
                  <a:tcPr marL="91425" marR="91425" marT="36000" marB="36000" anchor="ctr">
                    <a:lnL w="9525" cap="flat" cmpd="sng" algn="ctr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223935" y="0"/>
            <a:ext cx="7557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Independent Home Work - Priorities</a:t>
            </a:r>
          </a:p>
        </p:txBody>
      </p:sp>
      <p:sp>
        <p:nvSpPr>
          <p:cNvPr id="9" name="Google Shape;120;p18"/>
          <p:cNvSpPr/>
          <p:nvPr/>
        </p:nvSpPr>
        <p:spPr>
          <a:xfrm>
            <a:off x="3093720" y="4912500"/>
            <a:ext cx="5978681" cy="2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latin typeface="Short Stack"/>
                <a:ea typeface="Short Stack"/>
                <a:cs typeface="Short Stack"/>
                <a:sym typeface="Short Stack"/>
              </a:rPr>
              <a:t>Any questions?    Email Mr Soames:      denis.soames@glow.orkneyschools.org.uk</a:t>
            </a:r>
            <a:endParaRPr sz="1000" dirty="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4" name="Folded Corner 3"/>
          <p:cNvSpPr/>
          <p:nvPr/>
        </p:nvSpPr>
        <p:spPr>
          <a:xfrm rot="854608">
            <a:off x="7783259" y="136363"/>
            <a:ext cx="1208859" cy="803629"/>
          </a:xfrm>
          <a:prstGeom prst="foldedCorner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Updated for January 2021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657106" y="1607700"/>
            <a:ext cx="8028372" cy="16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0" dirty="0">
                <a:latin typeface="Staatliches"/>
                <a:sym typeface="Staatliches"/>
              </a:rPr>
              <a:t>FAQs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29025" y="0"/>
            <a:ext cx="8040900" cy="725400"/>
          </a:xfrm>
          <a:prstGeom prst="rect">
            <a:avLst/>
          </a:prstGeom>
          <a:solidFill>
            <a:srgbClr val="5A0E18"/>
          </a:solidFill>
          <a:ln>
            <a:noFill/>
          </a:ln>
        </p:spPr>
        <p:txBody>
          <a:bodyPr spcFirstLastPara="1" wrap="square" lIns="88375" tIns="88375" rIns="88375" bIns="88375" anchor="t" anchorCtr="0">
            <a:noAutofit/>
          </a:bodyPr>
          <a:lstStyle/>
          <a:p>
            <a:pPr marL="0" lvl="0" indent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</a:pPr>
            <a:r>
              <a:rPr lang="en-GB" sz="1500" u="sng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FAQs</a:t>
            </a:r>
            <a:endParaRPr lang="en-US" dirty="0"/>
          </a:p>
        </p:txBody>
      </p:sp>
      <p:sp>
        <p:nvSpPr>
          <p:cNvPr id="69" name="Google Shape;69;p15"/>
          <p:cNvSpPr txBox="1"/>
          <p:nvPr/>
        </p:nvSpPr>
        <p:spPr>
          <a:xfrm>
            <a:off x="0" y="348275"/>
            <a:ext cx="9144000" cy="47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88375" tIns="88375" rIns="88375" bIns="88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70" name="Google Shape;70;p15"/>
          <p:cNvGraphicFramePr/>
          <p:nvPr>
            <p:extLst>
              <p:ext uri="{D42A27DB-BD31-4B8C-83A1-F6EECF244321}">
                <p14:modId xmlns:p14="http://schemas.microsoft.com/office/powerpoint/2010/main" val="1990092859"/>
              </p:ext>
            </p:extLst>
          </p:nvPr>
        </p:nvGraphicFramePr>
        <p:xfrm>
          <a:off x="137200" y="367525"/>
          <a:ext cx="8827575" cy="4701974"/>
        </p:xfrm>
        <a:graphic>
          <a:graphicData uri="http://schemas.openxmlformats.org/drawingml/2006/table">
            <a:tbl>
              <a:tblPr>
                <a:noFill/>
                <a:tableStyleId>{AC71B991-5A3C-4286-ADEA-F8CFF2FBBE06}</a:tableStyleId>
              </a:tblPr>
              <a:tblGrid>
                <a:gridCol w="29425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9425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9425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01974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u="sng" dirty="0" smtClean="0">
                          <a:latin typeface="Open Sans"/>
                          <a:ea typeface="Open Sans"/>
                          <a:cs typeface="Open Sans"/>
                        </a:rPr>
                        <a:t>N5 Student</a:t>
                      </a:r>
                      <a:r>
                        <a:rPr lang="en-GB" b="0" u="none" dirty="0" smtClean="0">
                          <a:latin typeface="Open Sans"/>
                          <a:ea typeface="Open Sans"/>
                          <a:cs typeface="Open Sans"/>
                        </a:rPr>
                        <a:t> - </a:t>
                      </a:r>
                      <a:r>
                        <a:rPr lang="en-GB" b="0" u="none" dirty="0" smtClean="0">
                          <a:latin typeface="Comic Sans MS"/>
                          <a:ea typeface="Open Sans"/>
                          <a:cs typeface="Open Sans"/>
                        </a:rPr>
                        <a:t>#</a:t>
                      </a: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b="0" u="none" dirty="0" smtClean="0"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b="0" u="none" dirty="0" smtClean="0"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b="0" u="none" dirty="0" smtClean="0"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b="0" u="none" dirty="0" smtClean="0"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b="0" u="none" dirty="0" smtClean="0"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b="0" u="none" dirty="0" smtClean="0"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b="1" u="sng" dirty="0" smtClean="0">
                        <a:latin typeface="Open Sans"/>
                        <a:ea typeface="Open Sans"/>
                        <a:cs typeface="Open Sans"/>
                      </a:endParaRP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b="1" u="sng" dirty="0" smtClean="0">
                          <a:latin typeface="Open Sans"/>
                          <a:ea typeface="Open Sans"/>
                          <a:cs typeface="Open Sans"/>
                        </a:rPr>
                        <a:t>Mr Soames</a:t>
                      </a:r>
                      <a:r>
                        <a:rPr lang="en-GB" b="0" u="none" dirty="0" smtClean="0">
                          <a:latin typeface="Open Sans"/>
                          <a:ea typeface="Open Sans"/>
                          <a:cs typeface="Open Sans"/>
                        </a:rPr>
                        <a:t> – #.</a:t>
                      </a:r>
                      <a:endParaRPr lang="en-GB" dirty="0"/>
                    </a:p>
                  </a:txBody>
                  <a:tcPr marL="91425" marR="91425" marT="91425" marB="91425">
                    <a:solidFill>
                      <a:srgbClr val="CFE2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sng" strike="noStrike" noProof="0" dirty="0" smtClean="0"/>
                        <a:t>Higher Student</a:t>
                      </a:r>
                      <a:r>
                        <a:rPr lang="en-GB" sz="1400" b="0" i="0" u="none" strike="noStrike" noProof="0" dirty="0" smtClean="0"/>
                        <a:t> - </a:t>
                      </a:r>
                      <a:r>
                        <a:rPr lang="en-GB" sz="1400" b="0" i="0" u="none" strike="noStrike" noProof="0" dirty="0" smtClean="0">
                          <a:latin typeface="Comic Sans MS"/>
                        </a:rPr>
                        <a:t>#</a:t>
                      </a:r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noProof="0" dirty="0" smtClean="0"/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noProof="0" dirty="0" smtClean="0"/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noProof="0" dirty="0" smtClean="0"/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noProof="0" dirty="0" smtClean="0"/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600" b="0" i="0" u="none" strike="noStrike" noProof="0" dirty="0" smtClean="0"/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600" b="0" i="0" u="none" strike="noStrike" noProof="0" dirty="0" smtClean="0"/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200" b="0" i="0" u="none" strike="noStrike" noProof="0" dirty="0" smtClean="0"/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sng" strike="noStrike" noProof="0" dirty="0" smtClean="0"/>
                        <a:t>Mr Soames</a:t>
                      </a:r>
                      <a:r>
                        <a:rPr lang="en-GB" sz="1400" b="0" i="0" u="none" strike="noStrike" noProof="0" dirty="0" smtClean="0"/>
                        <a:t> – #</a:t>
                      </a:r>
                      <a:endParaRPr lang="en-GB" sz="1400" b="0" i="0" u="none" strike="noStrike" noProof="0" dirty="0">
                        <a:latin typeface="Arial"/>
                      </a:endParaRPr>
                    </a:p>
                  </a:txBody>
                  <a:tcPr marL="91425" marR="91425" marT="91425" marB="91425">
                    <a:solidFill>
                      <a:srgbClr val="D9D2E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sng" strike="noStrike" noProof="0" dirty="0"/>
                        <a:t>All students</a:t>
                      </a:r>
                      <a:r>
                        <a:rPr lang="en-GB" sz="1400" b="0" i="0" u="none" strike="noStrike" noProof="0" dirty="0"/>
                        <a:t> - </a:t>
                      </a:r>
                      <a:r>
                        <a:rPr lang="en-GB" sz="1400" b="0" i="0" u="none" strike="noStrike" noProof="0" dirty="0" smtClean="0"/>
                        <a:t>#</a:t>
                      </a:r>
                      <a:endParaRPr lang="en-US" sz="1400" b="0" i="0" u="none" strike="noStrike" noProof="0" dirty="0"/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noProof="0" dirty="0"/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noProof="0" dirty="0"/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noProof="0" dirty="0"/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noProof="0" dirty="0"/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noProof="0" dirty="0"/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noProof="0" dirty="0"/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GB" sz="1400" b="0" i="0" u="none" strike="noStrike" noProof="0" dirty="0"/>
                    </a:p>
                    <a:p>
                      <a:pPr marL="0" lvl="0" indent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 i="0" u="sng" strike="noStrike" noProof="0" dirty="0"/>
                        <a:t>Mr Soames</a:t>
                      </a:r>
                      <a:r>
                        <a:rPr lang="en-GB" sz="1400" b="0" i="0" u="none" strike="noStrike" noProof="0" dirty="0"/>
                        <a:t> – </a:t>
                      </a:r>
                      <a:r>
                        <a:rPr lang="en-GB" sz="1400" b="0" i="0" u="none" strike="noStrike" noProof="0" dirty="0" smtClean="0"/>
                        <a:t>#</a:t>
                      </a:r>
                      <a:endParaRPr lang="en-GB" sz="1400" b="0" i="0" u="none" strike="noStrike" noProof="0" dirty="0"/>
                    </a:p>
                  </a:txBody>
                  <a:tcPr marL="91425" marR="91425" marT="91425" marB="91425">
                    <a:solidFill>
                      <a:srgbClr val="EAD1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11" name="Google Shape;120;p18"/>
          <p:cNvSpPr/>
          <p:nvPr/>
        </p:nvSpPr>
        <p:spPr>
          <a:xfrm>
            <a:off x="3100659" y="50940"/>
            <a:ext cx="5978681" cy="2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latin typeface="Short Stack"/>
                <a:ea typeface="Short Stack"/>
                <a:cs typeface="Short Stack"/>
                <a:sym typeface="Short Stack"/>
              </a:rPr>
              <a:t>Any questions?    Email Mr Soames:      denis.soames@glow.orkneyschools.org.uk</a:t>
            </a:r>
            <a:endParaRPr sz="1000" dirty="0"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/>
        </p:nvSpPr>
        <p:spPr>
          <a:xfrm>
            <a:off x="2263775" y="1607700"/>
            <a:ext cx="4836600" cy="16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0" dirty="0">
                <a:latin typeface="Staatliches"/>
                <a:ea typeface="Staatliches"/>
                <a:cs typeface="Staatliches"/>
                <a:sym typeface="Staatliches"/>
              </a:rPr>
              <a:t>BGE</a:t>
            </a:r>
            <a:endParaRPr sz="26000" dirty="0">
              <a:latin typeface="Staatliches"/>
              <a:ea typeface="Staatliches"/>
              <a:cs typeface="Staatliches"/>
              <a:sym typeface="Staatliches"/>
            </a:endParaRPr>
          </a:p>
        </p:txBody>
      </p:sp>
    </p:spTree>
    <p:extLst>
      <p:ext uri="{BB962C8B-B14F-4D97-AF65-F5344CB8AC3E}">
        <p14:creationId xmlns:p14="http://schemas.microsoft.com/office/powerpoint/2010/main" val="629201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/>
          <p:nvPr/>
        </p:nvSpPr>
        <p:spPr>
          <a:xfrm>
            <a:off x="89175" y="0"/>
            <a:ext cx="7980900" cy="725400"/>
          </a:xfrm>
          <a:prstGeom prst="rect">
            <a:avLst/>
          </a:prstGeom>
          <a:solidFill>
            <a:srgbClr val="5A0E18"/>
          </a:solidFill>
          <a:ln>
            <a:noFill/>
          </a:ln>
        </p:spPr>
        <p:txBody>
          <a:bodyPr spcFirstLastPara="1" wrap="square" lIns="88375" tIns="88375" rIns="88375" bIns="88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GB" sz="1500" u="sng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BGE – </a:t>
            </a:r>
            <a:r>
              <a:rPr lang="en-GB" sz="1500" u="sng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Computing Science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8"/>
          <p:cNvSpPr txBox="1"/>
          <p:nvPr/>
        </p:nvSpPr>
        <p:spPr>
          <a:xfrm>
            <a:off x="0" y="424475"/>
            <a:ext cx="9144000" cy="37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88375" tIns="88375" rIns="88375" bIns="88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0;p18"/>
          <p:cNvSpPr/>
          <p:nvPr/>
        </p:nvSpPr>
        <p:spPr>
          <a:xfrm>
            <a:off x="3093720" y="4912500"/>
            <a:ext cx="5978681" cy="2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latin typeface="Short Stack"/>
                <a:ea typeface="Short Stack"/>
                <a:cs typeface="Short Stack"/>
                <a:sym typeface="Short Stack"/>
              </a:rPr>
              <a:t>Any questions?    Email Mr Soames:      denis.soames@glow.orkneyschools.org.uk</a:t>
            </a:r>
            <a:endParaRPr sz="1000" dirty="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00924C-5277-4031-8C01-FF3C710A5347}"/>
              </a:ext>
            </a:extLst>
          </p:cNvPr>
          <p:cNvSpPr txBox="1"/>
          <p:nvPr/>
        </p:nvSpPr>
        <p:spPr>
          <a:xfrm>
            <a:off x="199248" y="607647"/>
            <a:ext cx="5641715" cy="224676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Focus on your core subjects set work first.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If you have time, remember to log into IDEA.org.uk with your credentials including your school email address (check your Glow), and if necessary reset your password using the ‘Forgot Password’ tool. </a:t>
            </a:r>
            <a:endParaRPr lang="en-US" sz="2000" dirty="0"/>
          </a:p>
        </p:txBody>
      </p:sp>
      <p:sp>
        <p:nvSpPr>
          <p:cNvPr id="5" name="AutoShape 2" descr="About iD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1" y="2803849"/>
            <a:ext cx="2986476" cy="246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158" y="257587"/>
            <a:ext cx="3816720" cy="271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25" y="3449087"/>
            <a:ext cx="4994469" cy="93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7015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/>
          <p:nvPr/>
        </p:nvSpPr>
        <p:spPr>
          <a:xfrm>
            <a:off x="89175" y="0"/>
            <a:ext cx="7980900" cy="725400"/>
          </a:xfrm>
          <a:prstGeom prst="rect">
            <a:avLst/>
          </a:prstGeom>
          <a:solidFill>
            <a:srgbClr val="5A0E18"/>
          </a:solidFill>
          <a:ln>
            <a:noFill/>
          </a:ln>
        </p:spPr>
        <p:txBody>
          <a:bodyPr spcFirstLastPara="1" wrap="square" lIns="88375" tIns="88375" rIns="88375" bIns="88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GB" sz="1500" u="sng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S3</a:t>
            </a:r>
            <a:r>
              <a:rPr lang="en-GB" sz="1500" u="sng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– </a:t>
            </a:r>
            <a:r>
              <a:rPr lang="en-GB" sz="1500" u="sng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Computing Science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8"/>
          <p:cNvSpPr txBox="1"/>
          <p:nvPr/>
        </p:nvSpPr>
        <p:spPr>
          <a:xfrm>
            <a:off x="0" y="424475"/>
            <a:ext cx="9144000" cy="37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88375" tIns="88375" rIns="88375" bIns="88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0;p18"/>
          <p:cNvSpPr/>
          <p:nvPr/>
        </p:nvSpPr>
        <p:spPr>
          <a:xfrm>
            <a:off x="3093720" y="4912500"/>
            <a:ext cx="5978681" cy="2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latin typeface="Short Stack"/>
                <a:ea typeface="Short Stack"/>
                <a:cs typeface="Short Stack"/>
                <a:sym typeface="Short Stack"/>
              </a:rPr>
              <a:t>Any questions?    Email Mr Soames:      denis.soames@glow.orkneyschools.org.uk</a:t>
            </a:r>
            <a:endParaRPr sz="1000" dirty="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00924C-5277-4031-8C01-FF3C710A5347}"/>
              </a:ext>
            </a:extLst>
          </p:cNvPr>
          <p:cNvSpPr txBox="1"/>
          <p:nvPr/>
        </p:nvSpPr>
        <p:spPr>
          <a:xfrm>
            <a:off x="199248" y="607647"/>
            <a:ext cx="8659002" cy="2185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Plan around 1-2 hours per week for Computing Science. </a:t>
            </a:r>
          </a:p>
          <a:p>
            <a:r>
              <a:rPr lang="en-US" sz="1200" dirty="0" smtClean="0"/>
              <a:t>Ideally you will use a computer to log in as coding is much easier with a proper keyboard, but work should also be possible on tablets, phones, netbooks, consoles etc.  Remember you can plug in a keyboard into your console or tablet to help.  Ask parents for support and feel free to contact me with issues.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Log into your </a:t>
            </a:r>
            <a:r>
              <a:rPr lang="en-US" sz="2000" b="1" dirty="0" smtClean="0"/>
              <a:t>Teams</a:t>
            </a:r>
            <a:r>
              <a:rPr lang="en-US" sz="2000" dirty="0" smtClean="0"/>
              <a:t> via Glow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Follow instructions on completing weekly tasks found in </a:t>
            </a:r>
            <a:r>
              <a:rPr lang="en-US" sz="2000" b="1" dirty="0" smtClean="0"/>
              <a:t>Assignments</a:t>
            </a:r>
            <a:r>
              <a:rPr lang="en-US" sz="2000" dirty="0" smtClean="0"/>
              <a:t> and your </a:t>
            </a:r>
            <a:r>
              <a:rPr lang="en-US" sz="2000" b="1" dirty="0" smtClean="0"/>
              <a:t>Class Notebook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" name="AutoShape 2" descr="About iD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61" y="3161140"/>
            <a:ext cx="4520994" cy="1695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864" y="3161140"/>
            <a:ext cx="2940026" cy="1682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74158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0"/>
          <p:cNvSpPr txBox="1"/>
          <p:nvPr/>
        </p:nvSpPr>
        <p:spPr>
          <a:xfrm>
            <a:off x="144780" y="1607700"/>
            <a:ext cx="8686800" cy="16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100" dirty="0">
                <a:latin typeface="Staatliches"/>
                <a:ea typeface="Staatliches"/>
                <a:cs typeface="Staatliches"/>
                <a:sym typeface="Staatliches"/>
              </a:rPr>
              <a:t>SENIOR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100" dirty="0">
                <a:latin typeface="Staatliches"/>
                <a:ea typeface="Staatliches"/>
                <a:cs typeface="Staatliches"/>
                <a:sym typeface="Staatliches"/>
              </a:rPr>
              <a:t>PHASE</a:t>
            </a:r>
            <a:endParaRPr sz="15100" dirty="0">
              <a:latin typeface="Staatliches"/>
              <a:ea typeface="Staatliches"/>
              <a:cs typeface="Staatliches"/>
              <a:sym typeface="Staatliche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8"/>
          <p:cNvSpPr txBox="1"/>
          <p:nvPr/>
        </p:nvSpPr>
        <p:spPr>
          <a:xfrm>
            <a:off x="89175" y="0"/>
            <a:ext cx="7980900" cy="725400"/>
          </a:xfrm>
          <a:prstGeom prst="rect">
            <a:avLst/>
          </a:prstGeom>
          <a:solidFill>
            <a:srgbClr val="5A0E18"/>
          </a:solidFill>
          <a:ln>
            <a:noFill/>
          </a:ln>
        </p:spPr>
        <p:txBody>
          <a:bodyPr spcFirstLastPara="1" wrap="square" lIns="88375" tIns="88375" rIns="88375" bIns="88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-GB" sz="1500" u="sng" dirty="0" smtClean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N4 – </a:t>
            </a:r>
            <a:r>
              <a:rPr lang="en-GB" sz="1500" u="sng" dirty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Computing Science</a:t>
            </a:r>
            <a:endParaRPr sz="20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Google Shape;226;p28"/>
          <p:cNvSpPr txBox="1"/>
          <p:nvPr/>
        </p:nvSpPr>
        <p:spPr>
          <a:xfrm>
            <a:off x="0" y="424475"/>
            <a:ext cx="9144000" cy="375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88375" tIns="88375" rIns="88375" bIns="883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20;p18"/>
          <p:cNvSpPr/>
          <p:nvPr/>
        </p:nvSpPr>
        <p:spPr>
          <a:xfrm>
            <a:off x="3093720" y="4912500"/>
            <a:ext cx="5978681" cy="2310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 dirty="0">
                <a:latin typeface="Short Stack"/>
                <a:ea typeface="Short Stack"/>
                <a:cs typeface="Short Stack"/>
                <a:sym typeface="Short Stack"/>
              </a:rPr>
              <a:t>Any questions?    Email Mr Soames:      denis.soames@glow.orkneyschools.org.uk</a:t>
            </a:r>
            <a:endParaRPr sz="1000" dirty="0"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00924C-5277-4031-8C01-FF3C710A5347}"/>
              </a:ext>
            </a:extLst>
          </p:cNvPr>
          <p:cNvSpPr txBox="1"/>
          <p:nvPr/>
        </p:nvSpPr>
        <p:spPr>
          <a:xfrm>
            <a:off x="199248" y="607647"/>
            <a:ext cx="8659002" cy="218521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dirty="0" smtClean="0"/>
              <a:t>Plan around 2-3 hours per week (minimum!) for Computing Science. </a:t>
            </a:r>
          </a:p>
          <a:p>
            <a:r>
              <a:rPr lang="en-US" sz="1200" dirty="0" smtClean="0"/>
              <a:t>Ideally you will use a computer to log in as coding is much easier with a proper keyboard, but work should also be possible on tablets, phones, netbooks, consoles etc.  Remember you can plug in a keyboard into your console or tablet to help.  Ask parents for support and feel free to contact me with issues.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Log into your </a:t>
            </a:r>
            <a:r>
              <a:rPr lang="en-US" sz="2000" b="1" dirty="0" smtClean="0"/>
              <a:t>Teams</a:t>
            </a:r>
            <a:r>
              <a:rPr lang="en-US" sz="2000" dirty="0" smtClean="0"/>
              <a:t> via Glow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Follow instructions on completing weekly tasks found in </a:t>
            </a:r>
            <a:r>
              <a:rPr lang="en-US" sz="2000" b="1" dirty="0" smtClean="0"/>
              <a:t>Assignments</a:t>
            </a:r>
            <a:r>
              <a:rPr lang="en-US" sz="2000" dirty="0" smtClean="0"/>
              <a:t> and your </a:t>
            </a:r>
            <a:r>
              <a:rPr lang="en-US" sz="2000" b="1" dirty="0" smtClean="0"/>
              <a:t>Class Notebook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5" name="AutoShape 2" descr="About iDE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452" y="2985795"/>
            <a:ext cx="1097035" cy="180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0045" y="2985796"/>
            <a:ext cx="3385936" cy="178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6072" y="2967835"/>
            <a:ext cx="2431153" cy="1823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792688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1717</TotalTime>
  <Words>872</Words>
  <Application>Microsoft Office PowerPoint</Application>
  <PresentationFormat>On-screen Show (16:9)</PresentationFormat>
  <Paragraphs>166</Paragraphs>
  <Slides>13</Slides>
  <Notes>13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Staatliches</vt:lpstr>
      <vt:lpstr>Comic Sans MS</vt:lpstr>
      <vt:lpstr>Open Sans</vt:lpstr>
      <vt:lpstr>Short Stack</vt:lpstr>
      <vt:lpstr>Calibri</vt:lpstr>
      <vt:lpstr>Simple Light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</dc:creator>
  <cp:lastModifiedBy>staff</cp:lastModifiedBy>
  <cp:revision>372</cp:revision>
  <dcterms:modified xsi:type="dcterms:W3CDTF">2021-01-07T09:48:39Z</dcterms:modified>
</cp:coreProperties>
</file>