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4" r:id="rId2"/>
    <p:sldId id="445" r:id="rId3"/>
    <p:sldId id="446" r:id="rId4"/>
    <p:sldId id="447" r:id="rId5"/>
    <p:sldId id="448" r:id="rId6"/>
    <p:sldId id="449" r:id="rId7"/>
    <p:sldId id="450" r:id="rId8"/>
    <p:sldId id="454" r:id="rId9"/>
    <p:sldId id="455" r:id="rId10"/>
    <p:sldId id="456" r:id="rId11"/>
    <p:sldId id="457" r:id="rId12"/>
    <p:sldId id="451" r:id="rId13"/>
    <p:sldId id="452" r:id="rId14"/>
    <p:sldId id="459" r:id="rId15"/>
    <p:sldId id="460" r:id="rId16"/>
    <p:sldId id="461" r:id="rId17"/>
    <p:sldId id="458" r:id="rId18"/>
    <p:sldId id="45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87" d="100"/>
          <a:sy n="87" d="100"/>
        </p:scale>
        <p:origin x="40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BCDC-2ADE-43FC-B804-0185C3A35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2F676-3E43-4E71-9560-AA6190B2D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0CA2D-388C-4B38-A845-F119903F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EBBB-1381-4B7D-B955-1BD3289B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FEE2F-8E75-460F-B997-67ECDE84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69F1B-4F37-4449-93F4-6D7CBE2A67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38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9FF1-6E18-4DF1-88CB-EC2B9FDA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75F50-A6D0-435B-B4D9-C58B7576E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86633-0F53-4CD7-BE6E-0E6D35C2C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BCA-7186-4088-9A3C-9870F621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71F11-B3C1-4129-99C4-4658BC04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7ABD1-2581-449A-B5B6-4BC5D78605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10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BC453F-063C-4C2C-B7BA-21A13A41C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2743200" cy="57610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3855E-D53E-4E1D-9E88-4963B03FA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65125"/>
            <a:ext cx="8026400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3BAC2-567C-469C-AB8A-96FFC006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BB591-4111-4C53-8E91-2597555D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81A2B-82F2-4E02-AFA9-F0EC665E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5CD82-D9AF-4C2B-833A-0D42A38A15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415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5992-9216-4BF7-B053-3791ACFF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B45D5-9E50-413B-A985-AAFACFD36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5D7DF-A364-40A9-86DB-C01FFB55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A4059-A899-4F06-9455-D4B86BCE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05B53-D696-42E8-AFC8-EDEFEA81D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389DE-7282-4DA1-AA15-34CDD48166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17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1F6E-9F1F-4BBD-90EA-53CF22F9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D0690-8A0C-48EF-93EF-C0CB052A8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E8547-0401-465F-8B71-28FBB2EF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C3FB0-BECE-4C19-9012-6B726C9C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BDF13-3E60-46A1-BA1B-EB853F94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16040-03BA-4777-A1DC-95070A9105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527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814F-19C8-4B99-B993-7CA1B17B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4997-B248-484A-B110-9E0E6CA1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F45A4-2C51-47E3-AC8B-403E9A514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0836D-0A52-4EAC-A7BD-66DA6184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AC84C-7B90-40E7-A39D-72A94A3B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EB31F-FBB4-47B3-A07E-EFD2D339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B19DE-B838-4400-84DD-D7D9955132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402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DEA4-702E-4EF2-B7AC-7147234F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D2236-7F57-4914-8AB2-A5F36759D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98DC5-B0A9-4A51-9E60-D7A1A9F1E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531BD-63E9-460D-A10F-EB349A5E9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DEF6C-9103-4B79-9EF9-38597E67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27CE4-F75C-469A-8B52-6A19CFFB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8A913-1B8D-446F-A558-3923671E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CBC29-8FF4-4B03-8F91-2114488B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40CB7-8825-44C2-A678-C47EA3C904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040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58D7-712C-4BAE-9245-787B3A3A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41B4A-2495-4469-8F74-1119778F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427FB-C27B-40DE-A59A-ABC32687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8F607-F8D4-4461-8227-67DA112B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8B6FD-0268-4275-9C13-C52299605A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59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AE67A-547F-4B5D-8E59-0F876B61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AF776-030E-4D1E-836E-ADE949B6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09D8D-68F8-4D3E-93E1-47A70D38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C7747-9CD0-4E10-9228-B4D4B57A24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67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E38D-4F5D-4462-8B1E-F3CB1697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CFC8B-5DD1-482C-8CC7-6706B649B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AA73F-E56F-49E2-B31B-DFCE877EA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FCEE3-EF8D-4771-9D90-28591B52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CAB90-F934-47D9-B81F-FB583A37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948DC-52BF-40AC-86B9-EF7D7E34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7D436-95FB-48E1-8BA4-A81F712C2E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451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71DAD-EE0D-4E90-9B23-0FDB0860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DF3211-442B-4F6E-B5DC-0481216B4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84505-ED9B-4019-885D-3B672FC8B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BCCA0-F4A4-465E-AFD5-45A55382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B717E-E9F4-4C45-AC17-2F564D639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AA9D8-CAA8-4830-A65B-740AD739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2138-CBEA-4C18-AABD-903B832088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300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>
            <a:extLst>
              <a:ext uri="{FF2B5EF4-FFF2-40B4-BE49-F238E27FC236}">
                <a16:creationId xmlns:a16="http://schemas.microsoft.com/office/drawing/2014/main" id="{5FEF5B81-5881-4033-991F-938D6A9850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6151564"/>
            <a:ext cx="1147233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233E0600-6924-4AA4-BD0A-B8745220A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364127-F729-4E05-86BB-9708CF8554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A2C796-58C8-4C85-ABE7-E633D495E4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FD0A18-86EB-4C9A-9DF4-A1CFB6B2DC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679D0-CEDD-4419-B129-7CBC00DF5A91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657EB625-16D0-41CE-96DC-6449DD5E4D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4" y="114301"/>
            <a:ext cx="2588684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E118A047-7C94-427F-9402-2A5016AC91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24717" y="0"/>
            <a:ext cx="9167283" cy="1125538"/>
          </a:xfrm>
          <a:prstGeom prst="rect">
            <a:avLst/>
          </a:prstGeom>
          <a:solidFill>
            <a:srgbClr val="42929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076E199-5F85-4C60-B2D5-7A807FCF62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0"/>
            <a:ext cx="334433" cy="6858000"/>
          </a:xfrm>
          <a:prstGeom prst="rect">
            <a:avLst/>
          </a:prstGeom>
          <a:solidFill>
            <a:srgbClr val="9A7A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61BA48EE-B5F3-4A3D-A295-54804B3337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024717" y="1196975"/>
            <a:ext cx="9167283" cy="0"/>
          </a:xfrm>
          <a:prstGeom prst="line">
            <a:avLst/>
          </a:prstGeom>
          <a:noFill/>
          <a:ln w="57150">
            <a:solidFill>
              <a:srgbClr val="9A7A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ADBA33F7-FD38-43E5-9430-9862C98C8B1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024717" y="1268413"/>
            <a:ext cx="9167283" cy="0"/>
          </a:xfrm>
          <a:prstGeom prst="line">
            <a:avLst/>
          </a:prstGeom>
          <a:noFill/>
          <a:ln w="38100">
            <a:solidFill>
              <a:srgbClr val="75C5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2" name="MSIPCMContentMarking" descr="{&quot;HashCode&quot;:108608246,&quot;Placement&quot;:&quot;Header&quot;}">
            <a:extLst>
              <a:ext uri="{FF2B5EF4-FFF2-40B4-BE49-F238E27FC236}">
                <a16:creationId xmlns:a16="http://schemas.microsoft.com/office/drawing/2014/main" id="{71DC4C19-0849-4E4C-9C5C-1EDC0B77BBA3}"/>
              </a:ext>
            </a:extLst>
          </p:cNvPr>
          <p:cNvSpPr txBox="1"/>
          <p:nvPr userDrawn="1"/>
        </p:nvSpPr>
        <p:spPr>
          <a:xfrm>
            <a:off x="5899607" y="-41798"/>
            <a:ext cx="392787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A80000"/>
                </a:solidFill>
                <a:latin typeface="Arial" panose="020B0604020202020204" pitchFamily="34" charset="0"/>
              </a:rPr>
              <a:t> 
</a:t>
            </a:r>
          </a:p>
        </p:txBody>
      </p:sp>
    </p:spTree>
    <p:extLst>
      <p:ext uri="{BB962C8B-B14F-4D97-AF65-F5344CB8AC3E}">
        <p14:creationId xmlns:p14="http://schemas.microsoft.com/office/powerpoint/2010/main" val="86741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inspectorate.com/images/documents/3670/Practice%20guide%20to%20chronologies%202017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cot/publications/national-guidance-child-protection-scotland-2021/pages/13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66464A-EBB9-4ED8-B2EE-64FC4CC77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96" y="1821172"/>
            <a:ext cx="11301984" cy="1382886"/>
          </a:xfrm>
        </p:spPr>
        <p:txBody>
          <a:bodyPr/>
          <a:lstStyle/>
          <a:p>
            <a:r>
              <a:rPr lang="en-GB" sz="4800" dirty="0">
                <a:solidFill>
                  <a:srgbClr val="9A7A99"/>
                </a:solidFill>
              </a:rPr>
              <a:t>National Child Protection Guidance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CA48C2A6-1964-41B3-8E00-ECC9E1A31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4183401"/>
            <a:ext cx="6858000" cy="1655762"/>
          </a:xfrm>
        </p:spPr>
        <p:txBody>
          <a:bodyPr/>
          <a:lstStyle/>
          <a:p>
            <a:r>
              <a:rPr lang="en-GB" dirty="0">
                <a:solidFill>
                  <a:srgbClr val="42929D"/>
                </a:solidFill>
              </a:rPr>
              <a:t>Key Changes from September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39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Interim safety plans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393440"/>
            <a:ext cx="1114104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An interim safety plan is about safety right now.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The way that the child will be seen and heard during the period in which the plan is in place must be part of the plan.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Other things to include: The needs and the harm the plan must address; the actions that persons or services will take; the ways the plan is monitored and the contact details for those with defined responsibilities.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253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Chronologies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393440"/>
            <a:ext cx="111410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A chronology is a summary of key events which reflect both strengths and concerns evidenced over time.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A practice guide to chronologies from the Care Inspectorate is available here: </a:t>
            </a:r>
            <a:r>
              <a:rPr lang="en-US" sz="3200" dirty="0">
                <a:latin typeface="+mj-lt"/>
                <a:hlinkClick r:id="rId3"/>
              </a:rPr>
              <a:t>https://www.careinspectorate.com/images/documents/3670/Practice%20guide%20to%20chronologies%202017.pdf</a:t>
            </a:r>
            <a:r>
              <a:rPr lang="en-US" sz="3200" dirty="0">
                <a:latin typeface="+mj-lt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580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100" dirty="0"/>
              <a:t>Part 4: Specific support needs and concerns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Poverty interests with other stressors and can impact on physical health and wellbeing and limit access to support. 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Therefore, the impact of poverty on children should be a core part of child protection assessment and family support.</a:t>
            </a:r>
            <a:endParaRPr lang="en-GB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7220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Online abuse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Importance of education for children and training for professionals about online abuse to help them identify online sexual harm and understand what to do if it happens.</a:t>
            </a:r>
          </a:p>
          <a:p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Youth-produced sexual imagery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Indecent images and internet-enabled sexual offending by adults</a:t>
            </a:r>
            <a:endParaRPr lang="en-GB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220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Youth-produced sexual imagery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Listen to the child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Report to the designated child protection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Do not view, download, share or delete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Do not share information about the incident, even to the child’s parents / carers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Explain to the child that the material must be reported to Police Scotland or social work for consideration of an IRD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Reassured the child that they will receive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234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3200" dirty="0"/>
              <a:t>Indecent images and internet-enabled sexual offending by adults 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56788"/>
            <a:ext cx="1114104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This includes: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Possession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exchange and distribution of indecent images of and/or with children (IIOC)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production of IIOC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sexual solicitation (online interaction with minors for sexual purposes)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non-consensual sharing of sexual images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conspiracy crimes such as working with others to distribute IIOC or to solicit children.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6428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3200" dirty="0"/>
              <a:t>Indecent images and internet-enabled sexual offending by adults (2)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56788"/>
            <a:ext cx="1114104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Investigation by Police Scotland will be necessary, along with an IRD in relation to children who may be at risk of significant harm.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When children access material, practitioners must explore the relevant history and context in order to identify any risks to the young person, as well as from them towards other children.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0" i="0" u="sng" dirty="0">
                <a:solidFill>
                  <a:srgbClr val="0065BD"/>
                </a:solidFill>
                <a:effectLst/>
                <a:latin typeface="+mj-lt"/>
                <a:hlinkClick r:id="rId3"/>
              </a:rPr>
              <a:t>Resources and References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+mj-lt"/>
              </a:rPr>
              <a:t> – Internet-enabled sexual offending</a:t>
            </a:r>
            <a:endParaRPr lang="en-US" sz="2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85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Other needs and concerns 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Are you confident how to identify these needs and concerns, and what to do?</a:t>
            </a: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neglect and emotional abuse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physical abuse, equal protection and physical restraint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sexual abuse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child criminal exploitation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parents with learning disabilities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unaccompanied asylum-seeking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cultural and faith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defence</a:t>
            </a:r>
            <a:r>
              <a:rPr lang="en-US" sz="2400" dirty="0">
                <a:latin typeface="+mj-lt"/>
              </a:rPr>
              <a:t>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disasters and public emergencies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suicide/self-harm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454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Other needs and concerns (2)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Are you confident how to identify these needs and concerns, and what to do?</a:t>
            </a: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serious harmful </a:t>
            </a:r>
            <a:r>
              <a:rPr lang="en-US" sz="2400" dirty="0" err="1">
                <a:latin typeface="+mj-lt"/>
              </a:rPr>
              <a:t>behaviour</a:t>
            </a:r>
            <a:r>
              <a:rPr lang="en-US" sz="2400" dirty="0">
                <a:latin typeface="+mj-lt"/>
              </a:rPr>
              <a:t> shown by children above and below the age of criminal responsibility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obesity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pre-birth assessment and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reunification or return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preventing the repeated removal of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transitional phases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hate crime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terrorism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59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244241" y="136525"/>
            <a:ext cx="8780745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Why has it been updated?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643738" y="1700723"/>
            <a:ext cx="111410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The guidance has been completely revised and supplemented to reflect changes in child protection legislation, standards, policy, practice, research and findings from significant case reviews over the last seven years.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The wide-ranging changes have also been informed by the views of children, families, professionals, practice educators and community groups.</a:t>
            </a:r>
            <a:endParaRPr lang="en-GB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76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244241" y="136525"/>
            <a:ext cx="8780745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Integrating principles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The updated guidance integrates the principles from:</a:t>
            </a:r>
          </a:p>
          <a:p>
            <a:endParaRPr lang="en-US" sz="3200" dirty="0">
              <a:latin typeface="+mj-lt"/>
            </a:endParaRPr>
          </a:p>
          <a:p>
            <a:endParaRPr lang="en-US" sz="10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Getting it right for every child (GIRFEC) approach</a:t>
            </a:r>
          </a:p>
          <a:p>
            <a:endParaRPr lang="en-US" sz="3200" dirty="0">
              <a:latin typeface="+mj-lt"/>
            </a:endParaRPr>
          </a:p>
          <a:p>
            <a:endParaRPr lang="en-US" sz="10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UN Convention on the Rights of the Child (UNCRC)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0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+mj-lt"/>
              </a:rPr>
              <a:t>The Promise.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08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244241" y="136525"/>
            <a:ext cx="8780745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Part 1: The context for child protection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The definition of child protection has been expanded to make it clear that it is part of a continuum of services to safeguard, support and maintain the wellbeing of children.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This includes services focused on prevention and early intervention.</a:t>
            </a:r>
            <a:endParaRPr lang="en-GB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111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3200" dirty="0"/>
              <a:t>P</a:t>
            </a:r>
            <a:r>
              <a:rPr lang="en-GB" sz="3200" dirty="0" err="1"/>
              <a:t>rinciples</a:t>
            </a:r>
            <a:r>
              <a:rPr lang="en-GB" sz="3200" dirty="0"/>
              <a:t> and standards of child protection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36050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These have been refocused around 3 specific themes:</a:t>
            </a:r>
          </a:p>
          <a:p>
            <a:endParaRPr lang="en-US" sz="32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latin typeface="+mj-lt"/>
              </a:rPr>
              <a:t>Safety and rights</a:t>
            </a:r>
            <a:r>
              <a:rPr lang="en-US" sz="3200" dirty="0">
                <a:latin typeface="+mj-lt"/>
              </a:rPr>
              <a:t>, underpinned by UNCRC</a:t>
            </a:r>
          </a:p>
          <a:p>
            <a:pPr marL="514350" indent="-514350">
              <a:buAutoNum type="arabicPeriod"/>
            </a:pPr>
            <a:endParaRPr lang="en-US" sz="32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latin typeface="+mj-lt"/>
              </a:rPr>
              <a:t>Child’s experience</a:t>
            </a:r>
            <a:r>
              <a:rPr lang="en-US" sz="3200" dirty="0">
                <a:latin typeface="+mj-lt"/>
              </a:rPr>
              <a:t>, involving listening to their words and non-verbal communication</a:t>
            </a:r>
          </a:p>
          <a:p>
            <a:pPr marL="514350" indent="-514350">
              <a:buAutoNum type="arabicPeriod"/>
            </a:pPr>
            <a:endParaRPr lang="en-US" sz="32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latin typeface="+mj-lt"/>
              </a:rPr>
              <a:t>Workforce</a:t>
            </a:r>
            <a:r>
              <a:rPr lang="en-US" sz="3200" dirty="0">
                <a:latin typeface="+mj-lt"/>
              </a:rPr>
              <a:t>, ensuring plans are coordinated and streamlined.</a:t>
            </a:r>
            <a:endParaRPr lang="en-GB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650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244241" y="136525"/>
            <a:ext cx="8780745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Part 2A: Roles and 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Greater emphasis on the importance of having a learning culture and in particular the critical role of supervision in supporting practitioners.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Education staff are now included in all references to multi-agency arrangements, and the guidance also underlines the responsibilities of adult services to consider the needs of children and their parents where vulnerability and protection needs are</a:t>
            </a:r>
          </a:p>
          <a:p>
            <a:r>
              <a:rPr lang="en-US" sz="3200" dirty="0">
                <a:latin typeface="+mj-lt"/>
              </a:rPr>
              <a:t>identified.</a:t>
            </a:r>
            <a:endParaRPr lang="en-GB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43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2900" dirty="0"/>
              <a:t>Part 2B: Approach to multi-agency assessment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693363"/>
            <a:ext cx="1114104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New section outlining common elements of multi-agency assessments.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All assessments should be guided by a consideration of a child’s rights, relationships and resilience.</a:t>
            </a:r>
            <a:endParaRPr lang="en-GB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56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2900" dirty="0"/>
              <a:t>Part 3: Identifying and responding to concerns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356865"/>
            <a:ext cx="1114104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Processes: Consideration, assessment, planning and action required.</a:t>
            </a:r>
          </a:p>
          <a:p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Inter-agency referral discussions (IRD)</a:t>
            </a:r>
          </a:p>
          <a:p>
            <a:pPr lvl="1"/>
            <a:r>
              <a:rPr lang="en-US" sz="2400" dirty="0">
                <a:latin typeface="+mj-lt"/>
              </a:rPr>
              <a:t>More information will follow in a separate briefing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JII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Safety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Chronologies</a:t>
            </a:r>
            <a:endParaRPr lang="en-GB" sz="32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98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967F-D16B-4A76-AB1B-BF182C77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389DE-7282-4DA1-AA15-34CDD481664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A7EC2-1BD0-1969-2315-B1D7491CB66D}"/>
              </a:ext>
            </a:extLst>
          </p:cNvPr>
          <p:cNvSpPr txBox="1">
            <a:spLocks/>
          </p:cNvSpPr>
          <p:nvPr/>
        </p:nvSpPr>
        <p:spPr>
          <a:xfrm>
            <a:off x="3006547" y="136525"/>
            <a:ext cx="9018439" cy="835761"/>
          </a:xfrm>
          <a:prstGeom prst="rect">
            <a:avLst/>
          </a:prstGeom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GB" sz="3200" dirty="0"/>
              <a:t>Joint Investigative Interviews (JII)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BFCF0-19A2-7170-95D3-8AF56B3C6252}"/>
              </a:ext>
            </a:extLst>
          </p:cNvPr>
          <p:cNvSpPr txBox="1"/>
          <p:nvPr/>
        </p:nvSpPr>
        <p:spPr>
          <a:xfrm>
            <a:off x="731520" y="1408070"/>
            <a:ext cx="1114104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The IRD determines the overall strategy for the child protection investigation; the need for a JII; and the purpose of the JII.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IRD participants oversee the overall child protection investigation.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A JII is planned in detail and undertaken by a police officer and a social worker, one of whom takes the lead role in the interview.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229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972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Verdana</vt:lpstr>
      <vt:lpstr>Default Design</vt:lpstr>
      <vt:lpstr>National Child Protection Guidance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Meakin</dc:creator>
  <cp:lastModifiedBy>Claire Meakin</cp:lastModifiedBy>
  <cp:revision>2</cp:revision>
  <dcterms:created xsi:type="dcterms:W3CDTF">2022-06-14T20:38:23Z</dcterms:created>
  <dcterms:modified xsi:type="dcterms:W3CDTF">2022-06-14T21:43:39Z</dcterms:modified>
</cp:coreProperties>
</file>