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Issues in the United Kingdom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Conclusions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9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r>
              <a:rPr lang="en-US" dirty="0"/>
              <a:t>Credit reference to aspects of the following: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12" y="1152560"/>
            <a:ext cx="8741097" cy="5528019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2300" dirty="0" smtClean="0"/>
              <a:t> </a:t>
            </a:r>
            <a:r>
              <a:rPr lang="en-US" sz="2300" dirty="0"/>
              <a:t>details of the Equality Act 2012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government policies, impact of the national minimum wage on female </a:t>
            </a:r>
            <a:r>
              <a:rPr lang="en-US" sz="2300" dirty="0" smtClean="0"/>
              <a:t>pay </a:t>
            </a:r>
            <a:r>
              <a:rPr lang="en-US" sz="2300" dirty="0"/>
              <a:t>rates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gender pay gap, glass ceiling, over-representation in low-paid jobs, </a:t>
            </a:r>
            <a:r>
              <a:rPr lang="en-US" sz="2300" dirty="0" err="1" smtClean="0"/>
              <a:t>ie</a:t>
            </a:r>
            <a:r>
              <a:rPr lang="en-US" sz="2300" dirty="0" smtClean="0"/>
              <a:t> </a:t>
            </a:r>
            <a:r>
              <a:rPr lang="en-US" sz="2300" dirty="0"/>
              <a:t>‘5 Cs’ (catering, cleaning, caring, clerical and cashiering)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impact of austerity measures, government cuts on welfare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reference to Equality and Human Rights Commission (EHRC) reports, Sex </a:t>
            </a:r>
            <a:r>
              <a:rPr lang="en-US" sz="2300" dirty="0" smtClean="0"/>
              <a:t>and </a:t>
            </a:r>
            <a:r>
              <a:rPr lang="en-US" sz="2300" dirty="0"/>
              <a:t>Power Report, Joseph </a:t>
            </a:r>
            <a:r>
              <a:rPr lang="en-US" sz="2300" dirty="0" err="1"/>
              <a:t>Rowntree</a:t>
            </a:r>
            <a:r>
              <a:rPr lang="en-US" sz="2300" dirty="0"/>
              <a:t> Foundation (JRF)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rise in number of female-owned small businesses</a:t>
            </a:r>
          </a:p>
          <a:p>
            <a:r>
              <a:rPr lang="en-US" sz="2300" dirty="0" smtClean="0"/>
              <a:t> </a:t>
            </a:r>
            <a:r>
              <a:rPr lang="en-US" sz="2300" dirty="0"/>
              <a:t>women more likely to suffer </a:t>
            </a:r>
            <a:r>
              <a:rPr lang="en-US" sz="2300" dirty="0" smtClean="0"/>
              <a:t>poverty</a:t>
            </a:r>
            <a:endParaRPr lang="en-US" sz="2300" dirty="0"/>
          </a:p>
          <a:p>
            <a:r>
              <a:rPr lang="en-US" sz="2300" dirty="0" smtClean="0"/>
              <a:t> </a:t>
            </a:r>
            <a:r>
              <a:rPr lang="en-US" sz="2300" dirty="0"/>
              <a:t>credit also accurate references to other groups, </a:t>
            </a:r>
            <a:r>
              <a:rPr lang="en-US" sz="2300" dirty="0" err="1"/>
              <a:t>eg</a:t>
            </a:r>
            <a:r>
              <a:rPr lang="en-US" sz="2300" dirty="0"/>
              <a:t> ethnic minorities, </a:t>
            </a:r>
            <a:r>
              <a:rPr lang="en-US" sz="2300" dirty="0" smtClean="0"/>
              <a:t>people </a:t>
            </a:r>
            <a:r>
              <a:rPr lang="en-US" sz="2300" dirty="0"/>
              <a:t>with disabilities, </a:t>
            </a:r>
            <a:r>
              <a:rPr lang="en-US" sz="2300" dirty="0" err="1"/>
              <a:t>etc</a:t>
            </a:r>
            <a:r>
              <a:rPr lang="en-US" sz="2300" dirty="0"/>
              <a:t>, and government policies to tackle </a:t>
            </a:r>
            <a:r>
              <a:rPr lang="en-US" sz="2300" dirty="0" smtClean="0"/>
              <a:t>inequalities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6310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80" y="365760"/>
            <a:ext cx="8570419" cy="548640"/>
          </a:xfrm>
        </p:spPr>
        <p:txBody>
          <a:bodyPr/>
          <a:lstStyle/>
          <a:p>
            <a:r>
              <a:rPr lang="en-US" dirty="0"/>
              <a:t>Links between social exclusion and health: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9" y="1100628"/>
            <a:ext cx="8028771" cy="3579849"/>
          </a:xfrm>
        </p:spPr>
        <p:txBody>
          <a:bodyPr/>
          <a:lstStyle/>
          <a:p>
            <a:endParaRPr lang="en-US" sz="2400" dirty="0"/>
          </a:p>
          <a:p>
            <a:pPr marL="0" indent="0"/>
            <a:r>
              <a:rPr lang="en-US" sz="2800" dirty="0" smtClean="0"/>
              <a:t>Health </a:t>
            </a:r>
            <a:r>
              <a:rPr lang="en-US" sz="2800" dirty="0"/>
              <a:t>is poorer in people who are socially excluded. People who are </a:t>
            </a:r>
            <a:r>
              <a:rPr lang="en-US" sz="2800" dirty="0" smtClean="0"/>
              <a:t>socially </a:t>
            </a:r>
            <a:r>
              <a:rPr lang="en-US" sz="2800" dirty="0"/>
              <a:t>excluded usually have higher death and illness rates (Source 1).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85642" y="5858848"/>
            <a:ext cx="8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mark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80" y="365760"/>
            <a:ext cx="8570419" cy="548640"/>
          </a:xfrm>
        </p:spPr>
        <p:txBody>
          <a:bodyPr/>
          <a:lstStyle/>
          <a:p>
            <a:r>
              <a:rPr lang="en-US" dirty="0"/>
              <a:t>Links between social exclusion and health: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80" y="1100628"/>
            <a:ext cx="7943388" cy="3579849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smtClean="0"/>
              <a:t>Health </a:t>
            </a:r>
            <a:r>
              <a:rPr lang="en-US" sz="2800" dirty="0"/>
              <a:t>is poorer in people who are socially excluded. People who are </a:t>
            </a:r>
            <a:r>
              <a:rPr lang="en-US" sz="2800" dirty="0" smtClean="0"/>
              <a:t>socially </a:t>
            </a:r>
            <a:r>
              <a:rPr lang="en-US" sz="2800" dirty="0"/>
              <a:t>excluded usually have higher death and illness rates. (Source 1) </a:t>
            </a:r>
            <a:endParaRPr lang="en-US" sz="2800" dirty="0" smtClean="0"/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/>
              <a:t>This is backed up in Source 3 where Glasgow has 22% of people with </a:t>
            </a:r>
            <a:r>
              <a:rPr lang="en-US" sz="2800" dirty="0" smtClean="0"/>
              <a:t>long</a:t>
            </a:r>
            <a:r>
              <a:rPr lang="en-US" sz="2800" dirty="0"/>
              <a:t>-standing illness which is the highest of the four local authority </a:t>
            </a:r>
            <a:r>
              <a:rPr lang="en-US" sz="2800" dirty="0" smtClean="0"/>
              <a:t>areas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586" y="5858847"/>
            <a:ext cx="8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mark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6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80" y="365760"/>
            <a:ext cx="8570419" cy="548640"/>
          </a:xfrm>
        </p:spPr>
        <p:txBody>
          <a:bodyPr/>
          <a:lstStyle/>
          <a:p>
            <a:r>
              <a:rPr lang="en-US" dirty="0"/>
              <a:t>Links between social exclusion and health: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97" y="908532"/>
            <a:ext cx="8314183" cy="3579849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Source 1 states the factors causing social exclusion are inter-related. </a:t>
            </a:r>
          </a:p>
          <a:p>
            <a:pPr marL="0" indent="0"/>
            <a:r>
              <a:rPr lang="en-US" sz="2800" dirty="0" smtClean="0"/>
              <a:t>Source </a:t>
            </a:r>
            <a:r>
              <a:rPr lang="en-US" sz="2800" dirty="0"/>
              <a:t>3 shows that the poorest local authorities - </a:t>
            </a:r>
            <a:r>
              <a:rPr lang="en-US" sz="2800" dirty="0" smtClean="0"/>
              <a:t>such </a:t>
            </a:r>
            <a:r>
              <a:rPr lang="en-US" sz="2800" dirty="0"/>
              <a:t>as Dundee and </a:t>
            </a:r>
            <a:r>
              <a:rPr lang="en-US" sz="2800" dirty="0" smtClean="0"/>
              <a:t>Glasgow </a:t>
            </a:r>
            <a:r>
              <a:rPr lang="en-US" sz="2800" dirty="0"/>
              <a:t>which have the highest unemployment rates (5.9% and 5.8% respectively</a:t>
            </a:r>
            <a:r>
              <a:rPr lang="en-US" sz="2800" dirty="0" smtClean="0"/>
              <a:t>) – have a range of poorer statistics such as higher long-standing illness rates (Glasgow 22% and Dundee 17%) and higher premature death rates - Dundee </a:t>
            </a:r>
            <a:r>
              <a:rPr lang="en-US" sz="2800" dirty="0"/>
              <a:t>is 3rd and Glasgow highest (Source 2).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08146" y="57734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marks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6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between social exclusion and local authority area: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Glasgow </a:t>
            </a:r>
            <a:r>
              <a:rPr lang="en-US" sz="2800" dirty="0"/>
              <a:t>and Dundee have the highest premature death rates (Source 2) </a:t>
            </a:r>
            <a:r>
              <a:rPr lang="en-US" sz="2800" dirty="0" smtClean="0"/>
              <a:t>and </a:t>
            </a:r>
            <a:r>
              <a:rPr lang="en-US" sz="2800" dirty="0"/>
              <a:t>this is backed up by Source 3 which shows Dundee and Glasgow have </a:t>
            </a:r>
            <a:r>
              <a:rPr lang="en-US" sz="2800" dirty="0" smtClean="0"/>
              <a:t>the </a:t>
            </a:r>
            <a:r>
              <a:rPr lang="en-US" sz="2800" dirty="0"/>
              <a:t>highest unemployment rates.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08146" y="5773473"/>
            <a:ext cx="8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mark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0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between social exclusion and local authority area: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0622"/>
            <a:ext cx="7520940" cy="3399855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Source </a:t>
            </a:r>
            <a:r>
              <a:rPr lang="en-US" sz="2800" dirty="0"/>
              <a:t>1 states that social exclusion is not equally spread across </a:t>
            </a:r>
            <a:r>
              <a:rPr lang="en-US" sz="2800" dirty="0" smtClean="0"/>
              <a:t>Scotland</a:t>
            </a:r>
            <a:r>
              <a:rPr lang="en-US" sz="2800" dirty="0"/>
              <a:t>. This would be backed up by Source </a:t>
            </a:r>
            <a:r>
              <a:rPr lang="en-US" sz="2800" dirty="0" smtClean="0"/>
              <a:t>3 which </a:t>
            </a:r>
            <a:r>
              <a:rPr lang="en-US" sz="2800" dirty="0"/>
              <a:t>shows that Dundee </a:t>
            </a:r>
            <a:r>
              <a:rPr lang="en-US" sz="2800" dirty="0" smtClean="0"/>
              <a:t>(</a:t>
            </a:r>
            <a:r>
              <a:rPr lang="en-US" sz="2800" dirty="0"/>
              <a:t>5.8%) and Glasgow (45%) have a higher percentage of the national share </a:t>
            </a:r>
            <a:r>
              <a:rPr lang="en-US" sz="2800" dirty="0" smtClean="0"/>
              <a:t>of </a:t>
            </a:r>
            <a:r>
              <a:rPr lang="en-US" sz="2800" dirty="0"/>
              <a:t>the poorest parts of the country.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08146" y="577347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marks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008"/>
            <a:ext cx="9093304" cy="548640"/>
          </a:xfrm>
        </p:spPr>
        <p:txBody>
          <a:bodyPr/>
          <a:lstStyle/>
          <a:p>
            <a:r>
              <a:rPr lang="en-US" dirty="0"/>
              <a:t>Links between social exclusion and local authority area: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61892"/>
            <a:ext cx="7520940" cy="575737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S</a:t>
            </a:r>
            <a:r>
              <a:rPr lang="en-US" sz="2800" dirty="0" smtClean="0"/>
              <a:t>ource </a:t>
            </a:r>
            <a:r>
              <a:rPr lang="en-US" sz="2800" dirty="0"/>
              <a:t>1 states that social exclusion is not equally spread across Scotland </a:t>
            </a:r>
            <a:r>
              <a:rPr lang="en-US" sz="2800" dirty="0" smtClean="0"/>
              <a:t>and </a:t>
            </a:r>
            <a:r>
              <a:rPr lang="en-US" sz="2800" dirty="0"/>
              <a:t>that there is a difference between urban and rural areas. This would </a:t>
            </a:r>
            <a:r>
              <a:rPr lang="en-US" sz="2800" dirty="0" smtClean="0"/>
              <a:t>be </a:t>
            </a:r>
            <a:r>
              <a:rPr lang="en-US" sz="2800" dirty="0"/>
              <a:t>backed up by Source 3 which shows that Dundee (5.8%) and Glasgow </a:t>
            </a:r>
            <a:r>
              <a:rPr lang="en-US" sz="2800" dirty="0" smtClean="0"/>
              <a:t>(</a:t>
            </a:r>
            <a:r>
              <a:rPr lang="en-US" sz="2800" dirty="0"/>
              <a:t>45%) have a higher percentage of the national share of the poorest parts </a:t>
            </a:r>
            <a:r>
              <a:rPr lang="en-US" sz="2800" dirty="0" smtClean="0"/>
              <a:t>of </a:t>
            </a:r>
            <a:r>
              <a:rPr lang="en-US" sz="2800" dirty="0"/>
              <a:t>the country. </a:t>
            </a:r>
            <a:endParaRPr lang="en-US" sz="2800" dirty="0" smtClean="0"/>
          </a:p>
          <a:p>
            <a:pPr marL="0" indent="0"/>
            <a:r>
              <a:rPr lang="en-US" sz="2800" dirty="0" smtClean="0"/>
              <a:t>There </a:t>
            </a:r>
            <a:r>
              <a:rPr lang="en-US" sz="2800" dirty="0"/>
              <a:t>is further evidence in Source 2 to </a:t>
            </a:r>
            <a:r>
              <a:rPr lang="en-US" sz="2800" dirty="0" smtClean="0"/>
              <a:t>back this up </a:t>
            </a:r>
            <a:r>
              <a:rPr lang="en-US" sz="2800" dirty="0"/>
              <a:t>as Glasgow and Dundee have by far the highest levels of </a:t>
            </a:r>
            <a:r>
              <a:rPr lang="en-US" sz="2800" dirty="0" smtClean="0"/>
              <a:t>premature </a:t>
            </a:r>
            <a:r>
              <a:rPr lang="en-US" sz="2800" dirty="0"/>
              <a:t>deaths, whereas more rural places such as Scottish Borders </a:t>
            </a:r>
            <a:r>
              <a:rPr lang="en-US" sz="2800" dirty="0" smtClean="0"/>
              <a:t>and </a:t>
            </a:r>
            <a:r>
              <a:rPr lang="en-US" sz="2800" dirty="0" err="1"/>
              <a:t>Aberdeenshire</a:t>
            </a:r>
            <a:r>
              <a:rPr lang="en-US" sz="2800" dirty="0"/>
              <a:t> have much lower premature death rates.</a:t>
            </a:r>
          </a:p>
          <a:p>
            <a:pPr marL="0" indent="0"/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321596" y="63924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(3 marks)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4574" y="364208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(2 marks)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0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overall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01966"/>
            <a:ext cx="7520940" cy="3378511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Overall, the evidence from each of the Sources 1-3 does suggest that </a:t>
            </a:r>
            <a:r>
              <a:rPr lang="en-US" sz="2800" dirty="0" smtClean="0"/>
              <a:t>social </a:t>
            </a:r>
            <a:r>
              <a:rPr lang="en-US" sz="2800" dirty="0"/>
              <a:t>exclusion has a big impact in Scotland as it would appear that the </a:t>
            </a:r>
            <a:r>
              <a:rPr lang="en-US" sz="2800" dirty="0" smtClean="0"/>
              <a:t>poorest </a:t>
            </a:r>
            <a:r>
              <a:rPr lang="en-US" sz="2800" dirty="0"/>
              <a:t>areas do have worse health and poorer social and economic data. </a:t>
            </a:r>
          </a:p>
          <a:p>
            <a:endParaRPr lang="en-US" sz="2800" dirty="0"/>
          </a:p>
          <a:p>
            <a:pPr algn="r"/>
            <a:r>
              <a:rPr lang="en-US" sz="2000" dirty="0">
                <a:solidFill>
                  <a:srgbClr val="FF0000"/>
                </a:solidFill>
              </a:rPr>
              <a:t>(1 mark)</a:t>
            </a:r>
          </a:p>
        </p:txBody>
      </p:sp>
    </p:spTree>
    <p:extLst>
      <p:ext uri="{BB962C8B-B14F-4D97-AF65-F5344CB8AC3E}">
        <p14:creationId xmlns:p14="http://schemas.microsoft.com/office/powerpoint/2010/main" val="98521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overall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01966"/>
            <a:ext cx="7520940" cy="3378511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/>
              <a:t>Overall, the evidence does suggest from Sources 1-3 that the factors that </a:t>
            </a:r>
            <a:r>
              <a:rPr lang="en-US" sz="2800" dirty="0" smtClean="0"/>
              <a:t>lead </a:t>
            </a:r>
            <a:r>
              <a:rPr lang="en-US" sz="2800" dirty="0"/>
              <a:t>to social exclusion are strongly linked so that where social exclusion </a:t>
            </a:r>
            <a:r>
              <a:rPr lang="en-US" sz="2800" dirty="0" smtClean="0"/>
              <a:t>is </a:t>
            </a:r>
            <a:r>
              <a:rPr lang="en-US" sz="2800" dirty="0"/>
              <a:t>greatest, health will be poorest. It is also clear that some parts of </a:t>
            </a:r>
            <a:r>
              <a:rPr lang="en-US" sz="2800" dirty="0" smtClean="0"/>
              <a:t>Scotland </a:t>
            </a:r>
            <a:r>
              <a:rPr lang="en-US" sz="2800" dirty="0"/>
              <a:t>suffer more from social exclusion and these are also the local </a:t>
            </a:r>
          </a:p>
          <a:p>
            <a:pPr marL="0" indent="0"/>
            <a:r>
              <a:rPr lang="en-US" sz="2800" dirty="0"/>
              <a:t>authority areas with the poorest social and economic data. </a:t>
            </a:r>
            <a:endParaRPr lang="en-US" sz="2800" dirty="0" smtClean="0"/>
          </a:p>
          <a:p>
            <a:pPr marL="0" indent="0"/>
            <a:endParaRPr lang="en-US" sz="2800" dirty="0">
              <a:solidFill>
                <a:srgbClr val="FF0000"/>
              </a:solidFill>
            </a:endParaRPr>
          </a:p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r"/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2 marks)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19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37196BEB2E14C96F4188903739972" ma:contentTypeVersion="1" ma:contentTypeDescription="Create a new document." ma:contentTypeScope="" ma:versionID="daf3ac82e2f70e115090e034c18cd702">
  <xsd:schema xmlns:xsd="http://www.w3.org/2001/XMLSchema" xmlns:xs="http://www.w3.org/2001/XMLSchema" xmlns:p="http://schemas.microsoft.com/office/2006/metadata/properties" xmlns:ns3="f41e5447-b372-440e-b8b0-f0e4d80bb1b9" targetNamespace="http://schemas.microsoft.com/office/2006/metadata/properties" ma:root="true" ma:fieldsID="b8a938ff705ae05f33af77c6e13ba38a" ns3:_="">
    <xsd:import namespace="f41e5447-b372-440e-b8b0-f0e4d80bb1b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e5447-b372-440e-b8b0-f0e4d80bb1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E553F5-41A9-47D4-AE83-91CCB76E487C}"/>
</file>

<file path=customXml/itemProps2.xml><?xml version="1.0" encoding="utf-8"?>
<ds:datastoreItem xmlns:ds="http://schemas.openxmlformats.org/officeDocument/2006/customXml" ds:itemID="{AD277BD6-E7D7-453E-9911-622BEF3D9CD9}"/>
</file>

<file path=customXml/itemProps3.xml><?xml version="1.0" encoding="utf-8"?>
<ds:datastoreItem xmlns:ds="http://schemas.openxmlformats.org/officeDocument/2006/customXml" ds:itemID="{C2CE2249-0387-4B06-A9EA-A585A2EB94A2}"/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112</TotalTime>
  <Words>685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Social Issues in the United Kingdom </vt:lpstr>
      <vt:lpstr>Links between social exclusion and health: </vt:lpstr>
      <vt:lpstr>Links between social exclusion and health: </vt:lpstr>
      <vt:lpstr>Links between social exclusion and health: </vt:lpstr>
      <vt:lpstr>Links between social exclusion and local authority area:</vt:lpstr>
      <vt:lpstr>Links between social exclusion and local authority area:</vt:lpstr>
      <vt:lpstr>Links between social exclusion and local authority area:</vt:lpstr>
      <vt:lpstr>Possible overall conclusions</vt:lpstr>
      <vt:lpstr>Possible overall conclusions</vt:lpstr>
      <vt:lpstr>Credit reference to aspects of the following: </vt:lpstr>
    </vt:vector>
  </TitlesOfParts>
  <Company>Education Dept. O.I.C.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 in the United Kingdom </dc:title>
  <dc:creator>Kirkwall Grammar School  </dc:creator>
  <cp:lastModifiedBy>Kirkwall Grammar School  </cp:lastModifiedBy>
  <cp:revision>8</cp:revision>
  <dcterms:created xsi:type="dcterms:W3CDTF">2014-09-09T09:02:09Z</dcterms:created>
  <dcterms:modified xsi:type="dcterms:W3CDTF">2014-09-11T14:59:01Z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0x01010096937196BEB2E14C96F4188903739972</vt:lpwstr>
  </property>
  <property fmtid="{D5CDD505-2E9C-101B-9397-08002B2CF9AE}" pid="3" name="IsMyDocuments">
    <vt:bool>true</vt:bool>
  </property>
</Properties>
</file>