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8" r:id="rId5"/>
  </p:sldIdLst>
  <p:sldSz cx="9906000" cy="6858000" type="A4"/>
  <p:notesSz cx="7104063" cy="10234613"/>
  <p:custDataLst>
    <p:tags r:id="rId6"/>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929D"/>
    <a:srgbClr val="FFFFFF"/>
    <a:srgbClr val="A0C8CE"/>
    <a:srgbClr val="99AE6A"/>
    <a:srgbClr val="CCD6B4"/>
    <a:srgbClr val="C2AFC2"/>
    <a:srgbClr val="75C5F0"/>
    <a:srgbClr val="9A7A99"/>
    <a:srgbClr val="E6E6E6"/>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80E25B-6E04-4763-A060-ABB15C7E92F3}" v="157" dt="2022-06-27T13:13:55.74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1018" y="0"/>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tags" Target="tags/tag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A7376874-EC48-442F-9A13-DFBF8D6ECB2C}"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92C15C-005D-4DCE-8BCD-B67C2BCFAEA6}" type="slidenum">
              <a:rPr lang="en-GB" smtClean="0"/>
              <a:t>‹#›</a:t>
            </a:fld>
            <a:endParaRPr lang="en-GB"/>
          </a:p>
        </p:txBody>
      </p:sp>
    </p:spTree>
    <p:extLst>
      <p:ext uri="{BB962C8B-B14F-4D97-AF65-F5344CB8AC3E}">
        <p14:creationId xmlns:p14="http://schemas.microsoft.com/office/powerpoint/2010/main" val="1419474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376874-EC48-442F-9A13-DFBF8D6ECB2C}"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92C15C-005D-4DCE-8BCD-B67C2BCFAEA6}" type="slidenum">
              <a:rPr lang="en-GB" smtClean="0"/>
              <a:t>‹#›</a:t>
            </a:fld>
            <a:endParaRPr lang="en-GB"/>
          </a:p>
        </p:txBody>
      </p:sp>
    </p:spTree>
    <p:extLst>
      <p:ext uri="{BB962C8B-B14F-4D97-AF65-F5344CB8AC3E}">
        <p14:creationId xmlns:p14="http://schemas.microsoft.com/office/powerpoint/2010/main" val="10070575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376874-EC48-442F-9A13-DFBF8D6ECB2C}"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92C15C-005D-4DCE-8BCD-B67C2BCFAEA6}" type="slidenum">
              <a:rPr lang="en-GB" smtClean="0"/>
              <a:t>‹#›</a:t>
            </a:fld>
            <a:endParaRPr lang="en-GB"/>
          </a:p>
        </p:txBody>
      </p:sp>
    </p:spTree>
    <p:extLst>
      <p:ext uri="{BB962C8B-B14F-4D97-AF65-F5344CB8AC3E}">
        <p14:creationId xmlns:p14="http://schemas.microsoft.com/office/powerpoint/2010/main" val="3768874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7376874-EC48-442F-9A13-DFBF8D6ECB2C}"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92C15C-005D-4DCE-8BCD-B67C2BCFAEA6}" type="slidenum">
              <a:rPr lang="en-GB" smtClean="0"/>
              <a:t>‹#›</a:t>
            </a:fld>
            <a:endParaRPr lang="en-GB"/>
          </a:p>
        </p:txBody>
      </p:sp>
    </p:spTree>
    <p:extLst>
      <p:ext uri="{BB962C8B-B14F-4D97-AF65-F5344CB8AC3E}">
        <p14:creationId xmlns:p14="http://schemas.microsoft.com/office/powerpoint/2010/main" val="1167331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7376874-EC48-442F-9A13-DFBF8D6ECB2C}" type="datetimeFigureOut">
              <a:rPr lang="en-GB" smtClean="0"/>
              <a:t>28/06/2022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692C15C-005D-4DCE-8BCD-B67C2BCFAEA6}" type="slidenum">
              <a:rPr lang="en-GB" smtClean="0"/>
              <a:t>‹#›</a:t>
            </a:fld>
            <a:endParaRPr lang="en-GB"/>
          </a:p>
        </p:txBody>
      </p:sp>
    </p:spTree>
    <p:extLst>
      <p:ext uri="{BB962C8B-B14F-4D97-AF65-F5344CB8AC3E}">
        <p14:creationId xmlns:p14="http://schemas.microsoft.com/office/powerpoint/2010/main" val="3605428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1038"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014913" y="1825625"/>
            <a:ext cx="42100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376874-EC48-442F-9A13-DFBF8D6ECB2C}"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92C15C-005D-4DCE-8BCD-B67C2BCFAEA6}" type="slidenum">
              <a:rPr lang="en-GB" smtClean="0"/>
              <a:t>‹#›</a:t>
            </a:fld>
            <a:endParaRPr lang="en-GB"/>
          </a:p>
        </p:txBody>
      </p:sp>
    </p:spTree>
    <p:extLst>
      <p:ext uri="{BB962C8B-B14F-4D97-AF65-F5344CB8AC3E}">
        <p14:creationId xmlns:p14="http://schemas.microsoft.com/office/powerpoint/2010/main" val="4291900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7376874-EC48-442F-9A13-DFBF8D6ECB2C}" type="datetimeFigureOut">
              <a:rPr lang="en-GB" smtClean="0"/>
              <a:t>28/06/2022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692C15C-005D-4DCE-8BCD-B67C2BCFAEA6}" type="slidenum">
              <a:rPr lang="en-GB" smtClean="0"/>
              <a:t>‹#›</a:t>
            </a:fld>
            <a:endParaRPr lang="en-GB"/>
          </a:p>
        </p:txBody>
      </p:sp>
    </p:spTree>
    <p:extLst>
      <p:ext uri="{BB962C8B-B14F-4D97-AF65-F5344CB8AC3E}">
        <p14:creationId xmlns:p14="http://schemas.microsoft.com/office/powerpoint/2010/main" val="10756261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7376874-EC48-442F-9A13-DFBF8D6ECB2C}" type="datetimeFigureOut">
              <a:rPr lang="en-GB" smtClean="0"/>
              <a:t>28/06/2022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692C15C-005D-4DCE-8BCD-B67C2BCFAEA6}" type="slidenum">
              <a:rPr lang="en-GB" smtClean="0"/>
              <a:t>‹#›</a:t>
            </a:fld>
            <a:endParaRPr lang="en-GB"/>
          </a:p>
        </p:txBody>
      </p:sp>
    </p:spTree>
    <p:extLst>
      <p:ext uri="{BB962C8B-B14F-4D97-AF65-F5344CB8AC3E}">
        <p14:creationId xmlns:p14="http://schemas.microsoft.com/office/powerpoint/2010/main" val="1247305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376874-EC48-442F-9A13-DFBF8D6ECB2C}" type="datetimeFigureOut">
              <a:rPr lang="en-GB" smtClean="0"/>
              <a:t>28/06/2022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692C15C-005D-4DCE-8BCD-B67C2BCFAEA6}" type="slidenum">
              <a:rPr lang="en-GB" smtClean="0"/>
              <a:t>‹#›</a:t>
            </a:fld>
            <a:endParaRPr lang="en-GB"/>
          </a:p>
        </p:txBody>
      </p:sp>
    </p:spTree>
    <p:extLst>
      <p:ext uri="{BB962C8B-B14F-4D97-AF65-F5344CB8AC3E}">
        <p14:creationId xmlns:p14="http://schemas.microsoft.com/office/powerpoint/2010/main" val="18606413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376874-EC48-442F-9A13-DFBF8D6ECB2C}"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92C15C-005D-4DCE-8BCD-B67C2BCFAEA6}" type="slidenum">
              <a:rPr lang="en-GB" smtClean="0"/>
              <a:t>‹#›</a:t>
            </a:fld>
            <a:endParaRPr lang="en-GB"/>
          </a:p>
        </p:txBody>
      </p:sp>
    </p:spTree>
    <p:extLst>
      <p:ext uri="{BB962C8B-B14F-4D97-AF65-F5344CB8AC3E}">
        <p14:creationId xmlns:p14="http://schemas.microsoft.com/office/powerpoint/2010/main" val="2747642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7376874-EC48-442F-9A13-DFBF8D6ECB2C}" type="datetimeFigureOut">
              <a:rPr lang="en-GB" smtClean="0"/>
              <a:t>28/06/2022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692C15C-005D-4DCE-8BCD-B67C2BCFAEA6}" type="slidenum">
              <a:rPr lang="en-GB" smtClean="0"/>
              <a:t>‹#›</a:t>
            </a:fld>
            <a:endParaRPr lang="en-GB"/>
          </a:p>
        </p:txBody>
      </p:sp>
    </p:spTree>
    <p:extLst>
      <p:ext uri="{BB962C8B-B14F-4D97-AF65-F5344CB8AC3E}">
        <p14:creationId xmlns:p14="http://schemas.microsoft.com/office/powerpoint/2010/main" val="420373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76874-EC48-442F-9A13-DFBF8D6ECB2C}" type="datetimeFigureOut">
              <a:rPr lang="en-GB" smtClean="0"/>
              <a:t>28/06/2022</a:t>
            </a:fld>
            <a:endParaRPr lang="en-GB"/>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92C15C-005D-4DCE-8BCD-B67C2BCFAEA6}" type="slidenum">
              <a:rPr lang="en-GB" smtClean="0"/>
              <a:t>‹#›</a:t>
            </a:fld>
            <a:endParaRPr lang="en-GB"/>
          </a:p>
        </p:txBody>
      </p:sp>
      <p:sp>
        <p:nvSpPr>
          <p:cNvPr id="7" name="MSIPCMContentMarking" descr="{&quot;HashCode&quot;:101923574,&quot;Placement&quot;:&quot;Header&quot;,&quot;Top&quot;:0.0,&quot;Left&quot;:378.4,&quot;SlideWidth&quot;:780,&quot;SlideHeight&quot;:540}">
            <a:extLst>
              <a:ext uri="{FF2B5EF4-FFF2-40B4-BE49-F238E27FC236}">
                <a16:creationId xmlns:a16="http://schemas.microsoft.com/office/drawing/2014/main" xmlns="" id="{D84FC887-E449-4F9F-97DB-BE2CEDA0102E}"/>
              </a:ext>
            </a:extLst>
          </p:cNvPr>
          <p:cNvSpPr txBox="1"/>
          <p:nvPr userDrawn="1"/>
        </p:nvSpPr>
        <p:spPr>
          <a:xfrm>
            <a:off x="4805680" y="0"/>
            <a:ext cx="294640" cy="280749"/>
          </a:xfrm>
          <a:prstGeom prst="rect">
            <a:avLst/>
          </a:prstGeom>
          <a:noFill/>
        </p:spPr>
        <p:txBody>
          <a:bodyPr vert="horz" wrap="square" lIns="0" tIns="0" rIns="0" bIns="0" rtlCol="0" anchor="ctr" anchorCtr="1">
            <a:spAutoFit/>
          </a:bodyPr>
          <a:lstStyle/>
          <a:p>
            <a:pPr algn="ctr">
              <a:spcBef>
                <a:spcPts val="0"/>
              </a:spcBef>
              <a:spcAft>
                <a:spcPts val="0"/>
              </a:spcAft>
            </a:pPr>
            <a:r>
              <a:rPr lang="en-GB" sz="1200">
                <a:solidFill>
                  <a:srgbClr val="A80000"/>
                </a:solidFill>
                <a:latin typeface="Arial" panose="020B0604020202020204" pitchFamily="34" charset="0"/>
              </a:rPr>
              <a:t> </a:t>
            </a:r>
          </a:p>
        </p:txBody>
      </p:sp>
    </p:spTree>
    <p:extLst>
      <p:ext uri="{BB962C8B-B14F-4D97-AF65-F5344CB8AC3E}">
        <p14:creationId xmlns:p14="http://schemas.microsoft.com/office/powerpoint/2010/main" val="329548090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13" Type="http://schemas.openxmlformats.org/officeDocument/2006/relationships/image" Target="../media/image10.svg"/><Relationship Id="rId18" Type="http://schemas.openxmlformats.org/officeDocument/2006/relationships/image" Target="../media/image8.png"/><Relationship Id="rId26" Type="http://schemas.openxmlformats.org/officeDocument/2006/relationships/image" Target="../media/image12.png"/><Relationship Id="rId3" Type="http://schemas.openxmlformats.org/officeDocument/2006/relationships/hyperlink" Target="mailto:steven.arnold@glow.orkneyschools.org.uk" TargetMode="External"/><Relationship Id="rId21" Type="http://schemas.openxmlformats.org/officeDocument/2006/relationships/image" Target="../media/image18.svg"/><Relationship Id="rId7" Type="http://schemas.openxmlformats.org/officeDocument/2006/relationships/image" Target="../media/image4.svg"/><Relationship Id="rId12" Type="http://schemas.openxmlformats.org/officeDocument/2006/relationships/image" Target="../media/image5.png"/><Relationship Id="rId17" Type="http://schemas.openxmlformats.org/officeDocument/2006/relationships/image" Target="../media/image14.svg"/><Relationship Id="rId25" Type="http://schemas.openxmlformats.org/officeDocument/2006/relationships/image" Target="../media/image22.svg"/><Relationship Id="rId2" Type="http://schemas.openxmlformats.org/officeDocument/2006/relationships/slideLayout" Target="../slideLayouts/slideLayout7.xml"/><Relationship Id="rId16" Type="http://schemas.openxmlformats.org/officeDocument/2006/relationships/image" Target="../media/image7.png"/><Relationship Id="rId20" Type="http://schemas.openxmlformats.org/officeDocument/2006/relationships/image" Target="../media/image9.png"/><Relationship Id="rId29" Type="http://schemas.openxmlformats.org/officeDocument/2006/relationships/image" Target="../media/image26.svg"/><Relationship Id="rId1" Type="http://schemas.openxmlformats.org/officeDocument/2006/relationships/tags" Target="../tags/tag2.xml"/><Relationship Id="rId6" Type="http://schemas.openxmlformats.org/officeDocument/2006/relationships/image" Target="../media/image2.png"/><Relationship Id="rId11" Type="http://schemas.openxmlformats.org/officeDocument/2006/relationships/image" Target="../media/image8.svg"/><Relationship Id="rId24" Type="http://schemas.openxmlformats.org/officeDocument/2006/relationships/image" Target="../media/image11.png"/><Relationship Id="rId32" Type="http://schemas.openxmlformats.org/officeDocument/2006/relationships/image" Target="../media/image15.png"/><Relationship Id="rId5" Type="http://schemas.openxmlformats.org/officeDocument/2006/relationships/image" Target="../media/image2.svg"/><Relationship Id="rId15" Type="http://schemas.openxmlformats.org/officeDocument/2006/relationships/image" Target="../media/image12.svg"/><Relationship Id="rId23" Type="http://schemas.openxmlformats.org/officeDocument/2006/relationships/image" Target="../media/image20.svg"/><Relationship Id="rId28" Type="http://schemas.openxmlformats.org/officeDocument/2006/relationships/image" Target="../media/image13.png"/><Relationship Id="rId10" Type="http://schemas.openxmlformats.org/officeDocument/2006/relationships/image" Target="../media/image4.png"/><Relationship Id="rId19" Type="http://schemas.openxmlformats.org/officeDocument/2006/relationships/image" Target="../media/image16.svg"/><Relationship Id="rId31" Type="http://schemas.openxmlformats.org/officeDocument/2006/relationships/image" Target="../media/image28.svg"/><Relationship Id="rId4" Type="http://schemas.openxmlformats.org/officeDocument/2006/relationships/image" Target="../media/image1.png"/><Relationship Id="rId9" Type="http://schemas.openxmlformats.org/officeDocument/2006/relationships/image" Target="../media/image6.svg"/><Relationship Id="rId14" Type="http://schemas.openxmlformats.org/officeDocument/2006/relationships/image" Target="../media/image6.png"/><Relationship Id="rId22" Type="http://schemas.openxmlformats.org/officeDocument/2006/relationships/image" Target="../media/image10.png"/><Relationship Id="rId27" Type="http://schemas.openxmlformats.org/officeDocument/2006/relationships/image" Target="../media/image24.svg"/><Relationship Id="rId30" Type="http://schemas.openxmlformats.org/officeDocument/2006/relationships/image" Target="../media/image1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Freeform: Shape 32">
            <a:extLst>
              <a:ext uri="{FF2B5EF4-FFF2-40B4-BE49-F238E27FC236}">
                <a16:creationId xmlns:a16="http://schemas.microsoft.com/office/drawing/2014/main" xmlns="" id="{0145BC3C-09AD-4675-87F8-1017568109E6}"/>
              </a:ext>
            </a:extLst>
          </p:cNvPr>
          <p:cNvSpPr/>
          <p:nvPr/>
        </p:nvSpPr>
        <p:spPr>
          <a:xfrm rot="10800000">
            <a:off x="4361679" y="4827497"/>
            <a:ext cx="1161462" cy="504241"/>
          </a:xfrm>
          <a:custGeom>
            <a:avLst/>
            <a:gdLst>
              <a:gd name="connsiteX0" fmla="*/ 1035449 w 1161462"/>
              <a:gd name="connsiteY0" fmla="*/ 504241 h 504241"/>
              <a:gd name="connsiteX1" fmla="*/ 1030625 w 1161462"/>
              <a:gd name="connsiteY1" fmla="*/ 501917 h 504241"/>
              <a:gd name="connsiteX2" fmla="*/ 570141 w 1161462"/>
              <a:gd name="connsiteY2" fmla="*/ 408950 h 504241"/>
              <a:gd name="connsiteX3" fmla="*/ 218349 w 1161462"/>
              <a:gd name="connsiteY3" fmla="*/ 462137 h 504241"/>
              <a:gd name="connsiteX4" fmla="*/ 121210 w 1161462"/>
              <a:gd name="connsiteY4" fmla="*/ 497689 h 504241"/>
              <a:gd name="connsiteX5" fmla="*/ 0 w 1161462"/>
              <a:gd name="connsiteY5" fmla="*/ 250133 h 504241"/>
              <a:gd name="connsiteX6" fmla="*/ 2737 w 1161462"/>
              <a:gd name="connsiteY6" fmla="*/ 248815 h 504241"/>
              <a:gd name="connsiteX7" fmla="*/ 276363 w 1161462"/>
              <a:gd name="connsiteY7" fmla="*/ 163876 h 504241"/>
              <a:gd name="connsiteX8" fmla="*/ 394784 w 1161462"/>
              <a:gd name="connsiteY8" fmla="*/ 145803 h 504241"/>
              <a:gd name="connsiteX9" fmla="*/ 570142 w 1161462"/>
              <a:gd name="connsiteY9" fmla="*/ 0 h 504241"/>
              <a:gd name="connsiteX10" fmla="*/ 745499 w 1161462"/>
              <a:gd name="connsiteY10" fmla="*/ 145803 h 504241"/>
              <a:gd name="connsiteX11" fmla="*/ 863920 w 1161462"/>
              <a:gd name="connsiteY11" fmla="*/ 163876 h 504241"/>
              <a:gd name="connsiteX12" fmla="*/ 1137546 w 1161462"/>
              <a:gd name="connsiteY12" fmla="*/ 248814 h 504241"/>
              <a:gd name="connsiteX13" fmla="*/ 1161462 w 1161462"/>
              <a:gd name="connsiteY13" fmla="*/ 260335 h 5042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61462" h="504241">
                <a:moveTo>
                  <a:pt x="1035449" y="504241"/>
                </a:moveTo>
                <a:lnTo>
                  <a:pt x="1030625" y="501917"/>
                </a:lnTo>
                <a:cubicBezTo>
                  <a:pt x="889090" y="442054"/>
                  <a:pt x="733481" y="408950"/>
                  <a:pt x="570141" y="408950"/>
                </a:cubicBezTo>
                <a:cubicBezTo>
                  <a:pt x="447636" y="408950"/>
                  <a:pt x="329479" y="427571"/>
                  <a:pt x="218349" y="462137"/>
                </a:cubicBezTo>
                <a:lnTo>
                  <a:pt x="121210" y="497689"/>
                </a:lnTo>
                <a:lnTo>
                  <a:pt x="0" y="250133"/>
                </a:lnTo>
                <a:lnTo>
                  <a:pt x="2737" y="248815"/>
                </a:lnTo>
                <a:cubicBezTo>
                  <a:pt x="89935" y="211933"/>
                  <a:pt x="181470" y="183295"/>
                  <a:pt x="276363" y="163876"/>
                </a:cubicBezTo>
                <a:lnTo>
                  <a:pt x="394784" y="145803"/>
                </a:lnTo>
                <a:lnTo>
                  <a:pt x="570142" y="0"/>
                </a:lnTo>
                <a:lnTo>
                  <a:pt x="745499" y="145803"/>
                </a:lnTo>
                <a:lnTo>
                  <a:pt x="863920" y="163876"/>
                </a:lnTo>
                <a:cubicBezTo>
                  <a:pt x="958813" y="183294"/>
                  <a:pt x="1050347" y="211932"/>
                  <a:pt x="1137546" y="248814"/>
                </a:cubicBezTo>
                <a:lnTo>
                  <a:pt x="1161462" y="260335"/>
                </a:lnTo>
                <a:close/>
              </a:path>
            </a:pathLst>
          </a:cu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4" name="Freeform: Shape 33">
            <a:extLst>
              <a:ext uri="{FF2B5EF4-FFF2-40B4-BE49-F238E27FC236}">
                <a16:creationId xmlns:a16="http://schemas.microsoft.com/office/drawing/2014/main" xmlns="" id="{4F2D5883-5190-4917-BFC9-0F2C386F56C9}"/>
              </a:ext>
            </a:extLst>
          </p:cNvPr>
          <p:cNvSpPr/>
          <p:nvPr/>
        </p:nvSpPr>
        <p:spPr>
          <a:xfrm rot="4466256">
            <a:off x="5596941" y="3188139"/>
            <a:ext cx="1265156" cy="557014"/>
          </a:xfrm>
          <a:custGeom>
            <a:avLst/>
            <a:gdLst>
              <a:gd name="connsiteX0" fmla="*/ 0 w 1265156"/>
              <a:gd name="connsiteY0" fmla="*/ 234285 h 557014"/>
              <a:gd name="connsiteX1" fmla="*/ 92372 w 1265156"/>
              <a:gd name="connsiteY1" fmla="*/ 198408 h 557014"/>
              <a:gd name="connsiteX2" fmla="*/ 296929 w 1265156"/>
              <a:gd name="connsiteY2" fmla="*/ 146165 h 557014"/>
              <a:gd name="connsiteX3" fmla="*/ 485693 w 1265156"/>
              <a:gd name="connsiteY3" fmla="*/ 126517 h 557014"/>
              <a:gd name="connsiteX4" fmla="*/ 637857 w 1265156"/>
              <a:gd name="connsiteY4" fmla="*/ 0 h 557014"/>
              <a:gd name="connsiteX5" fmla="*/ 816123 w 1265156"/>
              <a:gd name="connsiteY5" fmla="*/ 148222 h 557014"/>
              <a:gd name="connsiteX6" fmla="*/ 835116 w 1265156"/>
              <a:gd name="connsiteY6" fmla="*/ 151246 h 557014"/>
              <a:gd name="connsiteX7" fmla="*/ 944301 w 1265156"/>
              <a:gd name="connsiteY7" fmla="*/ 177241 h 557014"/>
              <a:gd name="connsiteX8" fmla="*/ 1219363 w 1265156"/>
              <a:gd name="connsiteY8" fmla="*/ 284587 h 557014"/>
              <a:gd name="connsiteX9" fmla="*/ 1265156 w 1265156"/>
              <a:gd name="connsiteY9" fmla="*/ 311007 h 557014"/>
              <a:gd name="connsiteX10" fmla="*/ 1142427 w 1265156"/>
              <a:gd name="connsiteY10" fmla="*/ 557014 h 557014"/>
              <a:gd name="connsiteX11" fmla="*/ 1093835 w 1265156"/>
              <a:gd name="connsiteY11" fmla="*/ 528979 h 557014"/>
              <a:gd name="connsiteX12" fmla="*/ 870605 w 1265156"/>
              <a:gd name="connsiteY12" fmla="*/ 441861 h 557014"/>
              <a:gd name="connsiteX13" fmla="*/ 179214 w 1265156"/>
              <a:gd name="connsiteY13" fmla="*/ 459039 h 557014"/>
              <a:gd name="connsiteX14" fmla="*/ 112768 w 1265156"/>
              <a:gd name="connsiteY14" fmla="*/ 484847 h 557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265156" h="557014">
                <a:moveTo>
                  <a:pt x="0" y="234285"/>
                </a:moveTo>
                <a:lnTo>
                  <a:pt x="92372" y="198408"/>
                </a:lnTo>
                <a:cubicBezTo>
                  <a:pt x="158945" y="176159"/>
                  <a:pt x="227299" y="158649"/>
                  <a:pt x="296929" y="146165"/>
                </a:cubicBezTo>
                <a:lnTo>
                  <a:pt x="485693" y="126517"/>
                </a:lnTo>
                <a:lnTo>
                  <a:pt x="637857" y="0"/>
                </a:lnTo>
                <a:lnTo>
                  <a:pt x="816123" y="148222"/>
                </a:lnTo>
                <a:lnTo>
                  <a:pt x="835116" y="151246"/>
                </a:lnTo>
                <a:cubicBezTo>
                  <a:pt x="871531" y="158463"/>
                  <a:pt x="907947" y="167116"/>
                  <a:pt x="944301" y="177241"/>
                </a:cubicBezTo>
                <a:cubicBezTo>
                  <a:pt x="1041245" y="204240"/>
                  <a:pt x="1133158" y="240424"/>
                  <a:pt x="1219363" y="284587"/>
                </a:cubicBezTo>
                <a:lnTo>
                  <a:pt x="1265156" y="311007"/>
                </a:lnTo>
                <a:lnTo>
                  <a:pt x="1142427" y="557014"/>
                </a:lnTo>
                <a:lnTo>
                  <a:pt x="1093835" y="528979"/>
                </a:lnTo>
                <a:cubicBezTo>
                  <a:pt x="1023874" y="493137"/>
                  <a:pt x="949281" y="463772"/>
                  <a:pt x="870605" y="441861"/>
                </a:cubicBezTo>
                <a:cubicBezTo>
                  <a:pt x="634577" y="376127"/>
                  <a:pt x="395325" y="386813"/>
                  <a:pt x="179214" y="459039"/>
                </a:cubicBezTo>
                <a:lnTo>
                  <a:pt x="112768" y="484847"/>
                </a:lnTo>
                <a:close/>
              </a:path>
            </a:pathLst>
          </a:cu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5" name="Freeform: Shape 34">
            <a:extLst>
              <a:ext uri="{FF2B5EF4-FFF2-40B4-BE49-F238E27FC236}">
                <a16:creationId xmlns:a16="http://schemas.microsoft.com/office/drawing/2014/main" xmlns="" id="{06E37250-F85F-4B71-B3A8-76DE3FADCEF8}"/>
              </a:ext>
            </a:extLst>
          </p:cNvPr>
          <p:cNvSpPr/>
          <p:nvPr/>
        </p:nvSpPr>
        <p:spPr>
          <a:xfrm rot="18500533">
            <a:off x="3868763" y="2259817"/>
            <a:ext cx="1136435" cy="709212"/>
          </a:xfrm>
          <a:custGeom>
            <a:avLst/>
            <a:gdLst>
              <a:gd name="connsiteX0" fmla="*/ 1136435 w 1136435"/>
              <a:gd name="connsiteY0" fmla="*/ 538806 h 709212"/>
              <a:gd name="connsiteX1" fmla="*/ 920990 w 1136435"/>
              <a:gd name="connsiteY1" fmla="*/ 709212 h 709212"/>
              <a:gd name="connsiteX2" fmla="*/ 853736 w 1136435"/>
              <a:gd name="connsiteY2" fmla="*/ 632477 h 709212"/>
              <a:gd name="connsiteX3" fmla="*/ 29600 w 1136435"/>
              <a:gd name="connsiteY3" fmla="*/ 274642 h 709212"/>
              <a:gd name="connsiteX4" fmla="*/ 0 w 1136435"/>
              <a:gd name="connsiteY4" fmla="*/ 275445 h 709212"/>
              <a:gd name="connsiteX5" fmla="*/ 0 w 1136435"/>
              <a:gd name="connsiteY5" fmla="*/ 953 h 709212"/>
              <a:gd name="connsiteX6" fmla="*/ 35150 w 1136435"/>
              <a:gd name="connsiteY6" fmla="*/ 0 h 709212"/>
              <a:gd name="connsiteX7" fmla="*/ 448147 w 1136435"/>
              <a:gd name="connsiteY7" fmla="*/ 68357 h 709212"/>
              <a:gd name="connsiteX8" fmla="*/ 473358 w 1136435"/>
              <a:gd name="connsiteY8" fmla="*/ 77722 h 709212"/>
              <a:gd name="connsiteX9" fmla="*/ 688678 w 1136435"/>
              <a:gd name="connsiteY9" fmla="*/ 17995 h 709212"/>
              <a:gd name="connsiteX10" fmla="*/ 793135 w 1136435"/>
              <a:gd name="connsiteY10" fmla="*/ 231983 h 709212"/>
              <a:gd name="connsiteX11" fmla="*/ 828696 w 1136435"/>
              <a:gd name="connsiteY11" fmla="*/ 253822 h 709212"/>
              <a:gd name="connsiteX12" fmla="*/ 1050645 w 1136435"/>
              <a:gd name="connsiteY12" fmla="*/ 440923 h 7092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36435" h="709212">
                <a:moveTo>
                  <a:pt x="1136435" y="538806"/>
                </a:moveTo>
                <a:lnTo>
                  <a:pt x="920990" y="709212"/>
                </a:lnTo>
                <a:lnTo>
                  <a:pt x="853736" y="632477"/>
                </a:lnTo>
                <a:cubicBezTo>
                  <a:pt x="631024" y="402985"/>
                  <a:pt x="332553" y="280933"/>
                  <a:pt x="29600" y="274642"/>
                </a:cubicBezTo>
                <a:lnTo>
                  <a:pt x="0" y="275445"/>
                </a:lnTo>
                <a:lnTo>
                  <a:pt x="0" y="953"/>
                </a:lnTo>
                <a:lnTo>
                  <a:pt x="35150" y="0"/>
                </a:lnTo>
                <a:cubicBezTo>
                  <a:pt x="175136" y="2907"/>
                  <a:pt x="314346" y="25873"/>
                  <a:pt x="448147" y="68357"/>
                </a:cubicBezTo>
                <a:lnTo>
                  <a:pt x="473358" y="77722"/>
                </a:lnTo>
                <a:lnTo>
                  <a:pt x="688678" y="17995"/>
                </a:lnTo>
                <a:lnTo>
                  <a:pt x="793135" y="231983"/>
                </a:lnTo>
                <a:lnTo>
                  <a:pt x="828696" y="253822"/>
                </a:lnTo>
                <a:cubicBezTo>
                  <a:pt x="907598" y="307808"/>
                  <a:pt x="982039" y="370228"/>
                  <a:pt x="1050645" y="440923"/>
                </a:cubicBezTo>
                <a:close/>
              </a:path>
            </a:pathLst>
          </a:custGeom>
          <a:solidFill>
            <a:schemeClr val="bg1">
              <a:lumMod val="75000"/>
            </a:schemeClr>
          </a:solid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oAutofit/>
          </a:bodyPr>
          <a:lstStyle/>
          <a:p>
            <a:pPr algn="ctr"/>
            <a:endParaRPr lang="en-GB"/>
          </a:p>
        </p:txBody>
      </p:sp>
      <p:sp>
        <p:nvSpPr>
          <p:cNvPr id="36" name="Freeform: Shape 35">
            <a:extLst>
              <a:ext uri="{FF2B5EF4-FFF2-40B4-BE49-F238E27FC236}">
                <a16:creationId xmlns:a16="http://schemas.microsoft.com/office/drawing/2014/main" xmlns="" id="{CC3F9046-986E-4162-95A9-38B6EB9A1064}"/>
              </a:ext>
            </a:extLst>
          </p:cNvPr>
          <p:cNvSpPr/>
          <p:nvPr/>
        </p:nvSpPr>
        <p:spPr>
          <a:xfrm rot="18500533">
            <a:off x="5192604" y="1983545"/>
            <a:ext cx="622021" cy="1184873"/>
          </a:xfrm>
          <a:custGeom>
            <a:avLst/>
            <a:gdLst>
              <a:gd name="connsiteX0" fmla="*/ 215445 w 622021"/>
              <a:gd name="connsiteY0" fmla="*/ 0 h 1184873"/>
              <a:gd name="connsiteX1" fmla="*/ 286513 w 622021"/>
              <a:gd name="connsiteY1" fmla="*/ 99813 h 1184873"/>
              <a:gd name="connsiteX2" fmla="*/ 446980 w 622021"/>
              <a:gd name="connsiteY2" fmla="*/ 443188 h 1184873"/>
              <a:gd name="connsiteX3" fmla="*/ 461397 w 622021"/>
              <a:gd name="connsiteY3" fmla="*/ 496733 h 1184873"/>
              <a:gd name="connsiteX4" fmla="*/ 622021 w 622021"/>
              <a:gd name="connsiteY4" fmla="*/ 646684 h 1184873"/>
              <a:gd name="connsiteX5" fmla="*/ 512613 w 622021"/>
              <a:gd name="connsiteY5" fmla="*/ 818313 h 1184873"/>
              <a:gd name="connsiteX6" fmla="*/ 513630 w 622021"/>
              <a:gd name="connsiteY6" fmla="*/ 929488 h 1184873"/>
              <a:gd name="connsiteX7" fmla="*/ 504525 w 622021"/>
              <a:gd name="connsiteY7" fmla="*/ 1051550 h 1184873"/>
              <a:gd name="connsiteX8" fmla="*/ 482474 w 622021"/>
              <a:gd name="connsiteY8" fmla="*/ 1184873 h 1184873"/>
              <a:gd name="connsiteX9" fmla="*/ 213708 w 622021"/>
              <a:gd name="connsiteY9" fmla="*/ 1128407 h 1184873"/>
              <a:gd name="connsiteX10" fmla="*/ 231687 w 622021"/>
              <a:gd name="connsiteY10" fmla="*/ 1019703 h 1184873"/>
              <a:gd name="connsiteX11" fmla="*/ 54757 w 622021"/>
              <a:gd name="connsiteY11" fmla="*/ 247311 h 1184873"/>
              <a:gd name="connsiteX12" fmla="*/ 0 w 622021"/>
              <a:gd name="connsiteY12" fmla="*/ 170406 h 1184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22021" h="1184873">
                <a:moveTo>
                  <a:pt x="215445" y="0"/>
                </a:moveTo>
                <a:lnTo>
                  <a:pt x="286513" y="99813"/>
                </a:lnTo>
                <a:cubicBezTo>
                  <a:pt x="356067" y="208808"/>
                  <a:pt x="409435" y="324300"/>
                  <a:pt x="446980" y="443188"/>
                </a:cubicBezTo>
                <a:lnTo>
                  <a:pt x="461397" y="496733"/>
                </a:lnTo>
                <a:lnTo>
                  <a:pt x="622021" y="646684"/>
                </a:lnTo>
                <a:lnTo>
                  <a:pt x="512613" y="818313"/>
                </a:lnTo>
                <a:lnTo>
                  <a:pt x="513630" y="929488"/>
                </a:lnTo>
                <a:cubicBezTo>
                  <a:pt x="512295" y="970296"/>
                  <a:pt x="509256" y="1011022"/>
                  <a:pt x="504525" y="1051550"/>
                </a:cubicBezTo>
                <a:lnTo>
                  <a:pt x="482474" y="1184873"/>
                </a:lnTo>
                <a:lnTo>
                  <a:pt x="213708" y="1128407"/>
                </a:lnTo>
                <a:lnTo>
                  <a:pt x="231687" y="1019703"/>
                </a:lnTo>
                <a:cubicBezTo>
                  <a:pt x="262401" y="756574"/>
                  <a:pt x="205282" y="483193"/>
                  <a:pt x="54757" y="247311"/>
                </a:cubicBezTo>
                <a:lnTo>
                  <a:pt x="0" y="170406"/>
                </a:lnTo>
                <a:close/>
              </a:path>
            </a:pathLst>
          </a:custGeom>
          <a:solidFill>
            <a:schemeClr val="bg1">
              <a:lumMod val="75000"/>
            </a:schemeClr>
          </a:solidFill>
          <a:ln>
            <a:solidFill>
              <a:schemeClr val="bg1">
                <a:lumMod val="75000"/>
              </a:schemeClr>
            </a:solidFill>
          </a:ln>
        </p:spPr>
        <p:style>
          <a:lnRef idx="2">
            <a:schemeClr val="accent6">
              <a:shade val="50000"/>
            </a:schemeClr>
          </a:lnRef>
          <a:fillRef idx="1">
            <a:schemeClr val="accent6"/>
          </a:fillRef>
          <a:effectRef idx="0">
            <a:schemeClr val="accent6"/>
          </a:effectRef>
          <a:fontRef idx="minor">
            <a:schemeClr val="lt1"/>
          </a:fontRef>
        </p:style>
        <p:txBody>
          <a:bodyPr wrap="square" rtlCol="0" anchor="ctr">
            <a:noAutofit/>
          </a:bodyPr>
          <a:lstStyle/>
          <a:p>
            <a:pPr algn="ctr"/>
            <a:endParaRPr lang="en-GB"/>
          </a:p>
        </p:txBody>
      </p:sp>
      <p:sp>
        <p:nvSpPr>
          <p:cNvPr id="37" name="Freeform: Shape 36">
            <a:extLst>
              <a:ext uri="{FF2B5EF4-FFF2-40B4-BE49-F238E27FC236}">
                <a16:creationId xmlns:a16="http://schemas.microsoft.com/office/drawing/2014/main" xmlns="" id="{C7853916-9B54-42FE-90D9-DB685AC35198}"/>
              </a:ext>
            </a:extLst>
          </p:cNvPr>
          <p:cNvSpPr/>
          <p:nvPr/>
        </p:nvSpPr>
        <p:spPr>
          <a:xfrm rot="16958933">
            <a:off x="3060568" y="3176610"/>
            <a:ext cx="1156704" cy="523707"/>
          </a:xfrm>
          <a:custGeom>
            <a:avLst/>
            <a:gdLst>
              <a:gd name="connsiteX0" fmla="*/ 1156704 w 1156704"/>
              <a:gd name="connsiteY0" fmla="*/ 276356 h 523707"/>
              <a:gd name="connsiteX1" fmla="*/ 1037698 w 1156704"/>
              <a:gd name="connsiteY1" fmla="*/ 523707 h 523707"/>
              <a:gd name="connsiteX2" fmla="*/ 1002681 w 1156704"/>
              <a:gd name="connsiteY2" fmla="*/ 508014 h 523707"/>
              <a:gd name="connsiteX3" fmla="*/ 313057 w 1156704"/>
              <a:gd name="connsiteY3" fmla="*/ 455715 h 523707"/>
              <a:gd name="connsiteX4" fmla="*/ 196374 w 1156704"/>
              <a:gd name="connsiteY4" fmla="*/ 488162 h 523707"/>
              <a:gd name="connsiteX5" fmla="*/ 121332 w 1156704"/>
              <a:gd name="connsiteY5" fmla="*/ 517459 h 523707"/>
              <a:gd name="connsiteX6" fmla="*/ 0 w 1156704"/>
              <a:gd name="connsiteY6" fmla="*/ 270278 h 523707"/>
              <a:gd name="connsiteX7" fmla="*/ 109130 w 1156704"/>
              <a:gd name="connsiteY7" fmla="*/ 227673 h 523707"/>
              <a:gd name="connsiteX8" fmla="*/ 252906 w 1156704"/>
              <a:gd name="connsiteY8" fmla="*/ 187693 h 523707"/>
              <a:gd name="connsiteX9" fmla="*/ 363271 w 1156704"/>
              <a:gd name="connsiteY9" fmla="*/ 167281 h 523707"/>
              <a:gd name="connsiteX10" fmla="*/ 425902 w 1156704"/>
              <a:gd name="connsiteY10" fmla="*/ 160551 h 523707"/>
              <a:gd name="connsiteX11" fmla="*/ 618998 w 1156704"/>
              <a:gd name="connsiteY11" fmla="*/ 0 h 523707"/>
              <a:gd name="connsiteX12" fmla="*/ 821439 w 1156704"/>
              <a:gd name="connsiteY12" fmla="*/ 168322 h 523707"/>
              <a:gd name="connsiteX13" fmla="*/ 764697 w 1156704"/>
              <a:gd name="connsiteY13" fmla="*/ 168322 h 523707"/>
              <a:gd name="connsiteX14" fmla="*/ 901020 w 1156704"/>
              <a:gd name="connsiteY14" fmla="*/ 189562 h 523707"/>
              <a:gd name="connsiteX15" fmla="*/ 1102658 w 1156704"/>
              <a:gd name="connsiteY15" fmla="*/ 252135 h 5237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156704" h="523707">
                <a:moveTo>
                  <a:pt x="1156704" y="276356"/>
                </a:moveTo>
                <a:lnTo>
                  <a:pt x="1037698" y="523707"/>
                </a:lnTo>
                <a:lnTo>
                  <a:pt x="1002681" y="508014"/>
                </a:lnTo>
                <a:cubicBezTo>
                  <a:pt x="790521" y="424898"/>
                  <a:pt x="552121" y="402064"/>
                  <a:pt x="313057" y="455715"/>
                </a:cubicBezTo>
                <a:cubicBezTo>
                  <a:pt x="273213" y="464658"/>
                  <a:pt x="234293" y="475512"/>
                  <a:pt x="196374" y="488162"/>
                </a:cubicBezTo>
                <a:lnTo>
                  <a:pt x="121332" y="517459"/>
                </a:lnTo>
                <a:lnTo>
                  <a:pt x="0" y="270278"/>
                </a:lnTo>
                <a:lnTo>
                  <a:pt x="109130" y="227673"/>
                </a:lnTo>
                <a:cubicBezTo>
                  <a:pt x="155855" y="212086"/>
                  <a:pt x="203811" y="198711"/>
                  <a:pt x="252906" y="187693"/>
                </a:cubicBezTo>
                <a:cubicBezTo>
                  <a:pt x="289727" y="179429"/>
                  <a:pt x="326536" y="172638"/>
                  <a:pt x="363271" y="167281"/>
                </a:cubicBezTo>
                <a:lnTo>
                  <a:pt x="425902" y="160551"/>
                </a:lnTo>
                <a:lnTo>
                  <a:pt x="618998" y="0"/>
                </a:lnTo>
                <a:lnTo>
                  <a:pt x="821439" y="168322"/>
                </a:lnTo>
                <a:lnTo>
                  <a:pt x="764697" y="168322"/>
                </a:lnTo>
                <a:lnTo>
                  <a:pt x="901020" y="189562"/>
                </a:lnTo>
                <a:cubicBezTo>
                  <a:pt x="969925" y="205569"/>
                  <a:pt x="1037302" y="226531"/>
                  <a:pt x="1102658" y="252135"/>
                </a:cubicBezTo>
                <a:close/>
              </a:path>
            </a:pathLst>
          </a:cu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8" name="Freeform: Shape 37">
            <a:extLst>
              <a:ext uri="{FF2B5EF4-FFF2-40B4-BE49-F238E27FC236}">
                <a16:creationId xmlns:a16="http://schemas.microsoft.com/office/drawing/2014/main" xmlns="" id="{61C4A103-2472-409C-B4E1-251EAE483842}"/>
              </a:ext>
            </a:extLst>
          </p:cNvPr>
          <p:cNvSpPr/>
          <p:nvPr/>
        </p:nvSpPr>
        <p:spPr>
          <a:xfrm rot="13990873">
            <a:off x="3280662" y="4284019"/>
            <a:ext cx="1276404" cy="541927"/>
          </a:xfrm>
          <a:custGeom>
            <a:avLst/>
            <a:gdLst>
              <a:gd name="connsiteX0" fmla="*/ 1167743 w 1276404"/>
              <a:gd name="connsiteY0" fmla="*/ 513792 h 541927"/>
              <a:gd name="connsiteX1" fmla="*/ 1066531 w 1276404"/>
              <a:gd name="connsiteY1" fmla="*/ 472078 h 541927"/>
              <a:gd name="connsiteX2" fmla="*/ 176255 w 1276404"/>
              <a:gd name="connsiteY2" fmla="*/ 512555 h 541927"/>
              <a:gd name="connsiteX3" fmla="*/ 119737 w 1276404"/>
              <a:gd name="connsiteY3" fmla="*/ 541927 h 541927"/>
              <a:gd name="connsiteX4" fmla="*/ 0 w 1276404"/>
              <a:gd name="connsiteY4" fmla="*/ 294878 h 541927"/>
              <a:gd name="connsiteX5" fmla="*/ 61364 w 1276404"/>
              <a:gd name="connsiteY5" fmla="*/ 262989 h 541927"/>
              <a:gd name="connsiteX6" fmla="*/ 326271 w 1276404"/>
              <a:gd name="connsiteY6" fmla="*/ 170986 h 541927"/>
              <a:gd name="connsiteX7" fmla="*/ 442073 w 1276404"/>
              <a:gd name="connsiteY7" fmla="*/ 148656 h 541927"/>
              <a:gd name="connsiteX8" fmla="*/ 620862 w 1276404"/>
              <a:gd name="connsiteY8" fmla="*/ 0 h 541927"/>
              <a:gd name="connsiteX9" fmla="*/ 783491 w 1276404"/>
              <a:gd name="connsiteY9" fmla="*/ 135220 h 541927"/>
              <a:gd name="connsiteX10" fmla="*/ 882973 w 1276404"/>
              <a:gd name="connsiteY10" fmla="*/ 144868 h 541927"/>
              <a:gd name="connsiteX11" fmla="*/ 1158357 w 1276404"/>
              <a:gd name="connsiteY11" fmla="*/ 213113 h 541927"/>
              <a:gd name="connsiteX12" fmla="*/ 1276404 w 1276404"/>
              <a:gd name="connsiteY12" fmla="*/ 261765 h 5419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76404" h="541927">
                <a:moveTo>
                  <a:pt x="1167743" y="513792"/>
                </a:moveTo>
                <a:lnTo>
                  <a:pt x="1066531" y="472078"/>
                </a:lnTo>
                <a:cubicBezTo>
                  <a:pt x="774054" y="368268"/>
                  <a:pt x="453619" y="385165"/>
                  <a:pt x="176255" y="512555"/>
                </a:cubicBezTo>
                <a:lnTo>
                  <a:pt x="119737" y="541927"/>
                </a:lnTo>
                <a:lnTo>
                  <a:pt x="0" y="294878"/>
                </a:lnTo>
                <a:lnTo>
                  <a:pt x="61364" y="262989"/>
                </a:lnTo>
                <a:cubicBezTo>
                  <a:pt x="146805" y="223746"/>
                  <a:pt x="235563" y="193013"/>
                  <a:pt x="326271" y="170986"/>
                </a:cubicBezTo>
                <a:lnTo>
                  <a:pt x="442073" y="148656"/>
                </a:lnTo>
                <a:lnTo>
                  <a:pt x="620862" y="0"/>
                </a:lnTo>
                <a:lnTo>
                  <a:pt x="783491" y="135220"/>
                </a:lnTo>
                <a:lnTo>
                  <a:pt x="882973" y="144868"/>
                </a:lnTo>
                <a:cubicBezTo>
                  <a:pt x="976010" y="158452"/>
                  <a:pt x="1068260" y="181134"/>
                  <a:pt x="1158357" y="213113"/>
                </a:cubicBezTo>
                <a:lnTo>
                  <a:pt x="1276404" y="261765"/>
                </a:lnTo>
                <a:close/>
              </a:path>
            </a:pathLst>
          </a:cu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39" name="Freeform: Shape 38">
            <a:extLst>
              <a:ext uri="{FF2B5EF4-FFF2-40B4-BE49-F238E27FC236}">
                <a16:creationId xmlns:a16="http://schemas.microsoft.com/office/drawing/2014/main" xmlns="" id="{88505616-50FC-4D08-9484-C164E35EAB95}"/>
              </a:ext>
            </a:extLst>
          </p:cNvPr>
          <p:cNvSpPr/>
          <p:nvPr/>
        </p:nvSpPr>
        <p:spPr>
          <a:xfrm rot="7735174">
            <a:off x="5348996" y="4331380"/>
            <a:ext cx="1223306" cy="528474"/>
          </a:xfrm>
          <a:custGeom>
            <a:avLst/>
            <a:gdLst>
              <a:gd name="connsiteX0" fmla="*/ 128934 w 1223306"/>
              <a:gd name="connsiteY0" fmla="*/ 492124 h 528474"/>
              <a:gd name="connsiteX1" fmla="*/ 0 w 1223306"/>
              <a:gd name="connsiteY1" fmla="*/ 249312 h 528474"/>
              <a:gd name="connsiteX2" fmla="*/ 41471 w 1223306"/>
              <a:gd name="connsiteY2" fmla="*/ 230414 h 528474"/>
              <a:gd name="connsiteX3" fmla="*/ 314167 w 1223306"/>
              <a:gd name="connsiteY3" fmla="*/ 152120 h 528474"/>
              <a:gd name="connsiteX4" fmla="*/ 404282 w 1223306"/>
              <a:gd name="connsiteY4" fmla="*/ 140032 h 528474"/>
              <a:gd name="connsiteX5" fmla="*/ 572699 w 1223306"/>
              <a:gd name="connsiteY5" fmla="*/ 0 h 528474"/>
              <a:gd name="connsiteX6" fmla="*/ 737526 w 1223306"/>
              <a:gd name="connsiteY6" fmla="*/ 137047 h 528474"/>
              <a:gd name="connsiteX7" fmla="*/ 871453 w 1223306"/>
              <a:gd name="connsiteY7" fmla="*/ 157813 h 528474"/>
              <a:gd name="connsiteX8" fmla="*/ 1139555 w 1223306"/>
              <a:gd name="connsiteY8" fmla="*/ 240043 h 528474"/>
              <a:gd name="connsiteX9" fmla="*/ 1223306 w 1223306"/>
              <a:gd name="connsiteY9" fmla="*/ 279738 h 528474"/>
              <a:gd name="connsiteX10" fmla="*/ 1107357 w 1223306"/>
              <a:gd name="connsiteY10" fmla="*/ 528474 h 528474"/>
              <a:gd name="connsiteX11" fmla="*/ 1033888 w 1223306"/>
              <a:gd name="connsiteY11" fmla="*/ 493654 h 528474"/>
              <a:gd name="connsiteX12" fmla="*/ 142727 w 1223306"/>
              <a:gd name="connsiteY12" fmla="*/ 485838 h 5284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23306" h="528474">
                <a:moveTo>
                  <a:pt x="128934" y="492124"/>
                </a:moveTo>
                <a:lnTo>
                  <a:pt x="0" y="249312"/>
                </a:lnTo>
                <a:lnTo>
                  <a:pt x="41471" y="230414"/>
                </a:lnTo>
                <a:cubicBezTo>
                  <a:pt x="130336" y="195154"/>
                  <a:pt x="221692" y="169105"/>
                  <a:pt x="314167" y="152120"/>
                </a:cubicBezTo>
                <a:lnTo>
                  <a:pt x="404282" y="140032"/>
                </a:lnTo>
                <a:lnTo>
                  <a:pt x="572699" y="0"/>
                </a:lnTo>
                <a:lnTo>
                  <a:pt x="737526" y="137047"/>
                </a:lnTo>
                <a:lnTo>
                  <a:pt x="871453" y="157813"/>
                </a:lnTo>
                <a:cubicBezTo>
                  <a:pt x="962907" y="176500"/>
                  <a:pt x="1052732" y="203959"/>
                  <a:pt x="1139555" y="240043"/>
                </a:cubicBezTo>
                <a:lnTo>
                  <a:pt x="1223306" y="279738"/>
                </a:lnTo>
                <a:lnTo>
                  <a:pt x="1107357" y="528474"/>
                </a:lnTo>
                <a:lnTo>
                  <a:pt x="1033888" y="493654"/>
                </a:lnTo>
                <a:cubicBezTo>
                  <a:pt x="752042" y="376516"/>
                  <a:pt x="431202" y="371377"/>
                  <a:pt x="142727" y="485838"/>
                </a:cubicBezTo>
                <a:close/>
              </a:path>
            </a:pathLst>
          </a:cu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GB"/>
          </a:p>
        </p:txBody>
      </p:sp>
      <p:sp>
        <p:nvSpPr>
          <p:cNvPr id="22" name="TextBox 21">
            <a:extLst>
              <a:ext uri="{FF2B5EF4-FFF2-40B4-BE49-F238E27FC236}">
                <a16:creationId xmlns:a16="http://schemas.microsoft.com/office/drawing/2014/main" xmlns="" id="{175FFF63-5B0B-410C-9B9C-1122755D5D59}"/>
              </a:ext>
            </a:extLst>
          </p:cNvPr>
          <p:cNvSpPr txBox="1"/>
          <p:nvPr/>
        </p:nvSpPr>
        <p:spPr>
          <a:xfrm>
            <a:off x="894696" y="431935"/>
            <a:ext cx="4009178" cy="1015663"/>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If the child or young person requires urgent medical attention or urgent Police protection, phone 999 and either ask for an ambulance or make the Child Protection referral directly to the police. You must record all action taken but do not delay summoning emergency help. (A SEEMIS briefing will be shared in due course to support the recording of information.)</a:t>
            </a:r>
          </a:p>
        </p:txBody>
      </p:sp>
      <p:sp>
        <p:nvSpPr>
          <p:cNvPr id="27" name="TextBox 26">
            <a:extLst>
              <a:ext uri="{FF2B5EF4-FFF2-40B4-BE49-F238E27FC236}">
                <a16:creationId xmlns:a16="http://schemas.microsoft.com/office/drawing/2014/main" xmlns="" id="{2428DF1F-FECC-4AF1-B7C8-116F1B3BEA59}"/>
              </a:ext>
            </a:extLst>
          </p:cNvPr>
          <p:cNvSpPr txBox="1"/>
          <p:nvPr/>
        </p:nvSpPr>
        <p:spPr>
          <a:xfrm>
            <a:off x="5351350" y="970989"/>
            <a:ext cx="4009178" cy="1015663"/>
          </a:xfrm>
          <a:prstGeom prst="rect">
            <a:avLst/>
          </a:prstGeom>
          <a:noFill/>
        </p:spPr>
        <p:txBody>
          <a:bodyPr wrap="square" rtlCol="0">
            <a:spAutoFit/>
          </a:bodyPr>
          <a:lstStyle/>
          <a:p>
            <a:r>
              <a:rPr lang="en-GB" sz="1000">
                <a:latin typeface="Arial" panose="020B0604020202020204" pitchFamily="34" charset="0"/>
                <a:cs typeface="Arial" panose="020B0604020202020204" pitchFamily="34" charset="0"/>
              </a:rPr>
              <a:t>The guidelines are based on the principles of working together and supporting inter-agency colleagues to:</a:t>
            </a:r>
          </a:p>
          <a:p>
            <a:pPr marL="171450" indent="-171450">
              <a:buFont typeface="Arial" panose="020B0604020202020204" pitchFamily="34" charset="0"/>
              <a:buChar char="•"/>
            </a:pPr>
            <a:r>
              <a:rPr lang="en-GB" sz="1000">
                <a:latin typeface="Arial" panose="020B0604020202020204" pitchFamily="34" charset="0"/>
                <a:cs typeface="Arial" panose="020B0604020202020204" pitchFamily="34" charset="0"/>
              </a:rPr>
              <a:t>Recognise</a:t>
            </a:r>
          </a:p>
          <a:p>
            <a:pPr marL="171450" indent="-171450">
              <a:buFont typeface="Arial" panose="020B0604020202020204" pitchFamily="34" charset="0"/>
              <a:buChar char="•"/>
            </a:pPr>
            <a:r>
              <a:rPr lang="en-GB" sz="1000">
                <a:latin typeface="Arial" panose="020B0604020202020204" pitchFamily="34" charset="0"/>
                <a:cs typeface="Arial" panose="020B0604020202020204" pitchFamily="34" charset="0"/>
              </a:rPr>
              <a:t>Respond</a:t>
            </a:r>
          </a:p>
          <a:p>
            <a:pPr marL="171450" indent="-171450">
              <a:buFont typeface="Arial" panose="020B0604020202020204" pitchFamily="34" charset="0"/>
              <a:buChar char="•"/>
            </a:pPr>
            <a:r>
              <a:rPr lang="en-GB" sz="1000">
                <a:latin typeface="Arial" panose="020B0604020202020204" pitchFamily="34" charset="0"/>
                <a:cs typeface="Arial" panose="020B0604020202020204" pitchFamily="34" charset="0"/>
              </a:rPr>
              <a:t>Report or Refer</a:t>
            </a:r>
          </a:p>
          <a:p>
            <a:pPr marL="171450" indent="-171450">
              <a:buFont typeface="Arial" panose="020B0604020202020204" pitchFamily="34" charset="0"/>
              <a:buChar char="•"/>
            </a:pPr>
            <a:r>
              <a:rPr lang="en-GB" sz="1000">
                <a:latin typeface="Arial" panose="020B0604020202020204" pitchFamily="34" charset="0"/>
                <a:cs typeface="Arial" panose="020B0604020202020204" pitchFamily="34" charset="0"/>
              </a:rPr>
              <a:t>Record</a:t>
            </a:r>
          </a:p>
        </p:txBody>
      </p:sp>
      <p:sp>
        <p:nvSpPr>
          <p:cNvPr id="13" name="TextBox 12">
            <a:extLst>
              <a:ext uri="{FF2B5EF4-FFF2-40B4-BE49-F238E27FC236}">
                <a16:creationId xmlns:a16="http://schemas.microsoft.com/office/drawing/2014/main" xmlns="" id="{8451BD0A-8E08-4542-B095-CFDFCF445C67}"/>
              </a:ext>
            </a:extLst>
          </p:cNvPr>
          <p:cNvSpPr txBox="1"/>
          <p:nvPr/>
        </p:nvSpPr>
        <p:spPr>
          <a:xfrm>
            <a:off x="6515927" y="2025972"/>
            <a:ext cx="3278390" cy="1477328"/>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You should be aware of who your Child Protection Coordinator is, how to make them aware if you have a concern and what actions they will need from you. All these details will be available on your Child Protection staff card. We all have a responsibility to ensure our </a:t>
            </a:r>
            <a:r>
              <a:rPr lang="en-GB" sz="1000" dirty="0" err="1">
                <a:latin typeface="Arial" panose="020B0604020202020204" pitchFamily="34" charset="0"/>
                <a:cs typeface="Arial" panose="020B0604020202020204" pitchFamily="34" charset="0"/>
              </a:rPr>
              <a:t>iLearn</a:t>
            </a:r>
            <a:r>
              <a:rPr lang="en-GB" sz="1000" dirty="0">
                <a:latin typeface="Arial" panose="020B0604020202020204" pitchFamily="34" charset="0"/>
                <a:cs typeface="Arial" panose="020B0604020202020204" pitchFamily="34" charset="0"/>
              </a:rPr>
              <a:t> training is up-to-date and that we engage with regular, ongoing updates available through our institution and the wider Orkney Partnership. (The training calendar will be shared shortly.)</a:t>
            </a:r>
          </a:p>
        </p:txBody>
      </p:sp>
      <p:sp>
        <p:nvSpPr>
          <p:cNvPr id="15" name="TextBox 14">
            <a:extLst>
              <a:ext uri="{FF2B5EF4-FFF2-40B4-BE49-F238E27FC236}">
                <a16:creationId xmlns:a16="http://schemas.microsoft.com/office/drawing/2014/main" xmlns="" id="{41CB9B5D-2B78-48CF-B914-80053DB04484}"/>
              </a:ext>
            </a:extLst>
          </p:cNvPr>
          <p:cNvSpPr txBox="1"/>
          <p:nvPr/>
        </p:nvSpPr>
        <p:spPr>
          <a:xfrm>
            <a:off x="6646024" y="3700793"/>
            <a:ext cx="3191395" cy="1938992"/>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Unless in a emergency, referrals should be made by phoning duty social work and then completing the written ‘</a:t>
            </a:r>
            <a:r>
              <a:rPr lang="en-GB" sz="1000" b="1" i="0" dirty="0">
                <a:effectLst/>
                <a:latin typeface="Arial" panose="020B0604020202020204" pitchFamily="34" charset="0"/>
                <a:cs typeface="Arial" panose="020B0604020202020204" pitchFamily="34" charset="0"/>
              </a:rPr>
              <a:t>Social Work Referral Form’</a:t>
            </a:r>
            <a:r>
              <a:rPr lang="en-GB" sz="1000" dirty="0">
                <a:latin typeface="Arial" panose="020B0604020202020204" pitchFamily="34" charset="0"/>
                <a:cs typeface="Arial" panose="020B0604020202020204" pitchFamily="34" charset="0"/>
              </a:rPr>
              <a:t> (available on the growing up in Orkney website) following up with a detailed account in writing. Information you will need appears in the table below. </a:t>
            </a:r>
          </a:p>
          <a:p>
            <a:endParaRPr lang="en-GB" sz="1000" dirty="0">
              <a:latin typeface="Arial" panose="020B0604020202020204" pitchFamily="34" charset="0"/>
              <a:cs typeface="Arial" panose="020B0604020202020204" pitchFamily="34" charset="0"/>
            </a:endParaRPr>
          </a:p>
          <a:p>
            <a:r>
              <a:rPr lang="en-GB" sz="1000" dirty="0">
                <a:latin typeface="Arial" panose="020B0604020202020204" pitchFamily="34" charset="0"/>
                <a:cs typeface="Arial" panose="020B0604020202020204" pitchFamily="34" charset="0"/>
              </a:rPr>
              <a:t>Since nurseries and </a:t>
            </a:r>
            <a:r>
              <a:rPr lang="en-GB" sz="1000" dirty="0" err="1">
                <a:latin typeface="Arial" panose="020B0604020202020204" pitchFamily="34" charset="0"/>
                <a:cs typeface="Arial" panose="020B0604020202020204" pitchFamily="34" charset="0"/>
              </a:rPr>
              <a:t>PHoR</a:t>
            </a:r>
            <a:r>
              <a:rPr lang="en-GB" sz="1000" dirty="0">
                <a:latin typeface="Arial" panose="020B0604020202020204" pitchFamily="34" charset="0"/>
                <a:cs typeface="Arial" panose="020B0604020202020204" pitchFamily="34" charset="0"/>
              </a:rPr>
              <a:t> are regulated services, Managers or Head Teachers are responsible for notifying the Care Inspectorate if they make a referral. All referrals should also be sent to the Head of Education.</a:t>
            </a:r>
          </a:p>
        </p:txBody>
      </p:sp>
      <p:sp>
        <p:nvSpPr>
          <p:cNvPr id="17" name="TextBox 16">
            <a:extLst>
              <a:ext uri="{FF2B5EF4-FFF2-40B4-BE49-F238E27FC236}">
                <a16:creationId xmlns:a16="http://schemas.microsoft.com/office/drawing/2014/main" xmlns="" id="{9BABE5C6-8B20-4EB0-8072-4B285010C1CC}"/>
              </a:ext>
            </a:extLst>
          </p:cNvPr>
          <p:cNvSpPr txBox="1"/>
          <p:nvPr/>
        </p:nvSpPr>
        <p:spPr>
          <a:xfrm>
            <a:off x="442128" y="5356682"/>
            <a:ext cx="4255707" cy="1477328"/>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Our Duty Social Work team will always deal with Child Protection Referrals as a priority and they will be subject of an immediate assessment. If the information received indicates that sharing information is required to assess the safety and wellbeing of a child, unborn child or young person, an Inter-agency Referral Discussion (IRD) will be initiated between Police, Social Work and Health. Education may also be invited where they hold additional important information.</a:t>
            </a:r>
          </a:p>
          <a:p>
            <a:endParaRPr lang="en-GB" sz="1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p:txBody>
      </p:sp>
      <p:sp>
        <p:nvSpPr>
          <p:cNvPr id="19" name="TextBox 18">
            <a:extLst>
              <a:ext uri="{FF2B5EF4-FFF2-40B4-BE49-F238E27FC236}">
                <a16:creationId xmlns:a16="http://schemas.microsoft.com/office/drawing/2014/main" xmlns="" id="{4775EE68-158A-490D-A4A8-274C88CB4564}"/>
              </a:ext>
            </a:extLst>
          </p:cNvPr>
          <p:cNvSpPr txBox="1"/>
          <p:nvPr/>
        </p:nvSpPr>
        <p:spPr>
          <a:xfrm>
            <a:off x="347246" y="3661872"/>
            <a:ext cx="2983165" cy="1631216"/>
          </a:xfrm>
          <a:prstGeom prst="rect">
            <a:avLst/>
          </a:prstGeom>
          <a:noFill/>
        </p:spPr>
        <p:txBody>
          <a:bodyPr wrap="square" rtlCol="0">
            <a:spAutoFit/>
          </a:bodyPr>
          <a:lstStyle/>
          <a:p>
            <a:r>
              <a:rPr lang="en-GB" sz="1000" dirty="0">
                <a:latin typeface="Arial" panose="020B0604020202020204" pitchFamily="34" charset="0"/>
                <a:cs typeface="Arial" panose="020B0604020202020204" pitchFamily="34" charset="0"/>
              </a:rPr>
              <a:t>Where referrals are made initially by phone, the duty social worker will explain the next steps during the call. The person who made the referral will also receive feedback on the outcome within 7 working days. If this does not happen, you must seek feedback. Where feedback is not forthcoming, you must escalate this to Steve Arnold, Service Manager (</a:t>
            </a:r>
            <a:r>
              <a:rPr lang="en-GB" sz="1000" dirty="0">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xmlns="" val="tx"/>
                    </a:ext>
                  </a:extLst>
                </a:hlinkClick>
              </a:rPr>
              <a:t>steven.arnold@glow.orkneyschools.org.uk</a:t>
            </a:r>
            <a:r>
              <a:rPr lang="en-GB" sz="1000" dirty="0">
                <a:latin typeface="Arial" panose="020B0604020202020204" pitchFamily="34" charset="0"/>
                <a:cs typeface="Arial" panose="020B0604020202020204" pitchFamily="34" charset="0"/>
              </a:rPr>
              <a:t>) </a:t>
            </a:r>
          </a:p>
          <a:p>
            <a:endParaRPr lang="en-GB" sz="1000" dirty="0">
              <a:highlight>
                <a:srgbClr val="FFFF00"/>
              </a:highlight>
              <a:latin typeface="Arial" panose="020B0604020202020204" pitchFamily="34" charset="0"/>
              <a:cs typeface="Arial" panose="020B0604020202020204" pitchFamily="34" charset="0"/>
            </a:endParaRPr>
          </a:p>
        </p:txBody>
      </p:sp>
      <p:sp>
        <p:nvSpPr>
          <p:cNvPr id="21" name="TextBox 20">
            <a:extLst>
              <a:ext uri="{FF2B5EF4-FFF2-40B4-BE49-F238E27FC236}">
                <a16:creationId xmlns:a16="http://schemas.microsoft.com/office/drawing/2014/main" xmlns="" id="{4EDEF61C-FF38-40B3-98F5-AFF6C0EE5A81}"/>
              </a:ext>
            </a:extLst>
          </p:cNvPr>
          <p:cNvSpPr txBox="1"/>
          <p:nvPr/>
        </p:nvSpPr>
        <p:spPr>
          <a:xfrm>
            <a:off x="349236" y="1755489"/>
            <a:ext cx="3605587" cy="1631216"/>
          </a:xfrm>
          <a:prstGeom prst="rect">
            <a:avLst/>
          </a:prstGeom>
          <a:noFill/>
        </p:spPr>
        <p:txBody>
          <a:bodyPr wrap="square" rtlCol="0">
            <a:spAutoFit/>
          </a:bodyPr>
          <a:lstStyle/>
          <a:p>
            <a:pPr>
              <a:buClr>
                <a:srgbClr val="75C5F0"/>
              </a:buClr>
            </a:pPr>
            <a:r>
              <a:rPr lang="en-GB" sz="1000">
                <a:latin typeface="Arial" panose="020B0604020202020204" pitchFamily="34" charset="0"/>
                <a:cs typeface="Arial" panose="020B0604020202020204" pitchFamily="34" charset="0"/>
              </a:rPr>
              <a:t>Orkney Inter-agency Child Protection Guidelines can be found on the Growing up in Orkney website, along with a large number of resources for our children and young people, their families and the professionals that support them.</a:t>
            </a:r>
          </a:p>
          <a:p>
            <a:pPr>
              <a:buClr>
                <a:srgbClr val="75C5F0"/>
              </a:buClr>
            </a:pPr>
            <a:endParaRPr lang="en-GB" sz="1000">
              <a:latin typeface="Arial" panose="020B0604020202020204" pitchFamily="34" charset="0"/>
              <a:cs typeface="Arial" panose="020B0604020202020204" pitchFamily="34" charset="0"/>
            </a:endParaRPr>
          </a:p>
          <a:p>
            <a:pPr>
              <a:buClr>
                <a:srgbClr val="75C5F0"/>
              </a:buClr>
            </a:pPr>
            <a:r>
              <a:rPr lang="en-GB" sz="1000">
                <a:latin typeface="Arial" panose="020B0604020202020204" pitchFamily="34" charset="0"/>
                <a:cs typeface="Arial" panose="020B0604020202020204" pitchFamily="34" charset="0"/>
              </a:rPr>
              <a:t>If you are </a:t>
            </a:r>
            <a:r>
              <a:rPr lang="en-GB" sz="1000" b="1">
                <a:latin typeface="Arial" panose="020B0604020202020204" pitchFamily="34" charset="0"/>
                <a:cs typeface="Arial" panose="020B0604020202020204" pitchFamily="34" charset="0"/>
              </a:rPr>
              <a:t>ever in doubt </a:t>
            </a:r>
            <a:r>
              <a:rPr lang="en-GB" sz="1000">
                <a:latin typeface="Arial" panose="020B0604020202020204" pitchFamily="34" charset="0"/>
                <a:cs typeface="Arial" panose="020B0604020202020204" pitchFamily="34" charset="0"/>
              </a:rPr>
              <a:t>though, pick up the phone and ask:</a:t>
            </a:r>
          </a:p>
          <a:p>
            <a:pPr>
              <a:buClr>
                <a:srgbClr val="75C5F0"/>
              </a:buClr>
            </a:pPr>
            <a:r>
              <a:rPr lang="en-GB" sz="1000">
                <a:latin typeface="Arial" panose="020B0604020202020204" pitchFamily="34" charset="0"/>
                <a:cs typeface="Arial" panose="020B0604020202020204" pitchFamily="34" charset="0"/>
              </a:rPr>
              <a:t>Duty Social Work: 01856 873 535</a:t>
            </a:r>
          </a:p>
          <a:p>
            <a:pPr>
              <a:buClr>
                <a:srgbClr val="75C5F0"/>
              </a:buClr>
            </a:pPr>
            <a:r>
              <a:rPr lang="en-GB" sz="1000">
                <a:latin typeface="Arial" panose="020B0604020202020204" pitchFamily="34" charset="0"/>
                <a:cs typeface="Arial" panose="020B0604020202020204" pitchFamily="34" charset="0"/>
              </a:rPr>
              <a:t>Out of Hours Service: 01856 888 000</a:t>
            </a:r>
          </a:p>
          <a:p>
            <a:pPr>
              <a:buClr>
                <a:srgbClr val="75C5F0"/>
              </a:buClr>
            </a:pPr>
            <a:r>
              <a:rPr lang="en-GB" sz="1000">
                <a:latin typeface="Arial" panose="020B0604020202020204" pitchFamily="34" charset="0"/>
                <a:cs typeface="Arial" panose="020B0604020202020204" pitchFamily="34" charset="0"/>
              </a:rPr>
              <a:t>Police Scotland: 101</a:t>
            </a:r>
          </a:p>
          <a:p>
            <a:pPr>
              <a:buClr>
                <a:srgbClr val="75C5F0"/>
              </a:buClr>
            </a:pPr>
            <a:r>
              <a:rPr lang="en-GB" sz="1000">
                <a:latin typeface="Arial" panose="020B0604020202020204" pitchFamily="34" charset="0"/>
                <a:cs typeface="Arial" panose="020B0604020202020204" pitchFamily="34" charset="0"/>
              </a:rPr>
              <a:t>Emergency: 999</a:t>
            </a:r>
          </a:p>
        </p:txBody>
      </p:sp>
      <p:sp>
        <p:nvSpPr>
          <p:cNvPr id="24" name="TextBox 23">
            <a:extLst>
              <a:ext uri="{FF2B5EF4-FFF2-40B4-BE49-F238E27FC236}">
                <a16:creationId xmlns:a16="http://schemas.microsoft.com/office/drawing/2014/main" xmlns="" id="{10DB5B2D-92B4-4D72-923E-20FC8F8420F9}"/>
              </a:ext>
            </a:extLst>
          </p:cNvPr>
          <p:cNvSpPr txBox="1"/>
          <p:nvPr/>
        </p:nvSpPr>
        <p:spPr>
          <a:xfrm>
            <a:off x="894695" y="150565"/>
            <a:ext cx="1925286" cy="276999"/>
          </a:xfrm>
          <a:prstGeom prst="rect">
            <a:avLst/>
          </a:prstGeom>
          <a:noFill/>
        </p:spPr>
        <p:txBody>
          <a:bodyPr wrap="square">
            <a:spAutoFit/>
          </a:bodyPr>
          <a:lstStyle/>
          <a:p>
            <a:r>
              <a:rPr lang="en-GB" sz="1200" b="1">
                <a:latin typeface="Arial" panose="020B0604020202020204" pitchFamily="34" charset="0"/>
                <a:cs typeface="Arial" panose="020B0604020202020204" pitchFamily="34" charset="0"/>
              </a:rPr>
              <a:t>Emergencies</a:t>
            </a:r>
          </a:p>
        </p:txBody>
      </p:sp>
      <p:sp>
        <p:nvSpPr>
          <p:cNvPr id="30" name="TextBox 29">
            <a:extLst>
              <a:ext uri="{FF2B5EF4-FFF2-40B4-BE49-F238E27FC236}">
                <a16:creationId xmlns:a16="http://schemas.microsoft.com/office/drawing/2014/main" xmlns="" id="{C87BC69A-C1FE-468E-A819-1A0EA4C9A545}"/>
              </a:ext>
            </a:extLst>
          </p:cNvPr>
          <p:cNvSpPr txBox="1"/>
          <p:nvPr/>
        </p:nvSpPr>
        <p:spPr>
          <a:xfrm>
            <a:off x="3646589" y="2920941"/>
            <a:ext cx="2566735" cy="738664"/>
          </a:xfrm>
          <a:prstGeom prst="rect">
            <a:avLst/>
          </a:prstGeom>
          <a:noFill/>
        </p:spPr>
        <p:txBody>
          <a:bodyPr wrap="square" rtlCol="0">
            <a:spAutoFit/>
          </a:bodyPr>
          <a:lstStyle/>
          <a:p>
            <a:pPr algn="ctr"/>
            <a:r>
              <a:rPr lang="en-GB" sz="1400" b="1" dirty="0">
                <a:latin typeface="Arial" panose="020B0604020202020204" pitchFamily="34" charset="0"/>
                <a:cs typeface="Arial" panose="020B0604020202020204" pitchFamily="34" charset="0"/>
              </a:rPr>
              <a:t>Orkney Inter-agency</a:t>
            </a:r>
          </a:p>
          <a:p>
            <a:pPr algn="ctr"/>
            <a:r>
              <a:rPr lang="en-GB" sz="1400" b="1" dirty="0">
                <a:latin typeface="Arial" panose="020B0604020202020204" pitchFamily="34" charset="0"/>
                <a:cs typeface="Arial" panose="020B0604020202020204" pitchFamily="34" charset="0"/>
              </a:rPr>
              <a:t>Child Protection</a:t>
            </a:r>
          </a:p>
          <a:p>
            <a:pPr algn="ctr"/>
            <a:r>
              <a:rPr lang="en-GB" sz="1400" b="1" dirty="0">
                <a:latin typeface="Arial" panose="020B0604020202020204" pitchFamily="34" charset="0"/>
                <a:cs typeface="Arial" panose="020B0604020202020204" pitchFamily="34" charset="0"/>
              </a:rPr>
              <a:t>Guidelines</a:t>
            </a:r>
          </a:p>
        </p:txBody>
      </p:sp>
      <p:pic>
        <p:nvPicPr>
          <p:cNvPr id="43" name="Graphic 42" descr="Badge 1 with solid fill">
            <a:extLst>
              <a:ext uri="{FF2B5EF4-FFF2-40B4-BE49-F238E27FC236}">
                <a16:creationId xmlns:a16="http://schemas.microsoft.com/office/drawing/2014/main" xmlns="" id="{DF98D726-71FE-4309-A94F-8FB541E20FE3}"/>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xmlns="" r:embed="rId5"/>
              </a:ext>
            </a:extLst>
          </a:blip>
          <a:stretch>
            <a:fillRect/>
          </a:stretch>
        </p:blipFill>
        <p:spPr>
          <a:xfrm>
            <a:off x="4240806" y="2367172"/>
            <a:ext cx="220280" cy="220280"/>
          </a:xfrm>
          <a:prstGeom prst="rect">
            <a:avLst/>
          </a:prstGeom>
        </p:spPr>
      </p:pic>
      <p:pic>
        <p:nvPicPr>
          <p:cNvPr id="44" name="Graphic 43" descr="Badge with solid fill">
            <a:extLst>
              <a:ext uri="{FF2B5EF4-FFF2-40B4-BE49-F238E27FC236}">
                <a16:creationId xmlns:a16="http://schemas.microsoft.com/office/drawing/2014/main" xmlns="" id="{F47779E2-2718-47E7-98B0-ED73224A4B0F}"/>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xmlns="" r:embed="rId7"/>
              </a:ext>
            </a:extLst>
          </a:blip>
          <a:srcRect/>
          <a:stretch/>
        </p:blipFill>
        <p:spPr>
          <a:xfrm>
            <a:off x="5516570" y="2426422"/>
            <a:ext cx="220280" cy="220280"/>
          </a:xfrm>
          <a:prstGeom prst="rect">
            <a:avLst/>
          </a:prstGeom>
        </p:spPr>
      </p:pic>
      <p:pic>
        <p:nvPicPr>
          <p:cNvPr id="45" name="Graphic 44" descr="Badge 3 with solid fill">
            <a:extLst>
              <a:ext uri="{FF2B5EF4-FFF2-40B4-BE49-F238E27FC236}">
                <a16:creationId xmlns:a16="http://schemas.microsoft.com/office/drawing/2014/main" xmlns="" id="{2457EBEE-DA38-4EAC-A46D-0604BC7E8CF2}"/>
              </a:ext>
            </a:extLst>
          </p:cNvPr>
          <p:cNvPicPr>
            <a:picLocks noChangeAspect="1"/>
          </p:cNvPicPr>
          <p:nvPr/>
        </p:nvPicPr>
        <p:blipFill>
          <a:blip r:embed="rId8" cstate="print">
            <a:extLst>
              <a:ext uri="{28A0092B-C50C-407E-A947-70E740481C1C}">
                <a14:useLocalDpi xmlns:a14="http://schemas.microsoft.com/office/drawing/2010/main" val="0"/>
              </a:ext>
              <a:ext uri="{96DAC541-7B7A-43D3-8B79-37D633B846F1}">
                <asvg:svgBlip xmlns:asvg="http://schemas.microsoft.com/office/drawing/2016/SVG/main" xmlns="" r:embed="rId9"/>
              </a:ext>
            </a:extLst>
          </a:blip>
          <a:srcRect/>
          <a:stretch/>
        </p:blipFill>
        <p:spPr>
          <a:xfrm>
            <a:off x="6209389" y="3341670"/>
            <a:ext cx="220280" cy="220280"/>
          </a:xfrm>
          <a:prstGeom prst="rect">
            <a:avLst/>
          </a:prstGeom>
        </p:spPr>
      </p:pic>
      <p:pic>
        <p:nvPicPr>
          <p:cNvPr id="46" name="Graphic 45" descr="Badge 4 with solid fill">
            <a:extLst>
              <a:ext uri="{FF2B5EF4-FFF2-40B4-BE49-F238E27FC236}">
                <a16:creationId xmlns:a16="http://schemas.microsoft.com/office/drawing/2014/main" xmlns="" id="{CE88F66E-55EC-434C-A128-2BD34F5C7D28}"/>
              </a:ext>
            </a:extLst>
          </p:cNvPr>
          <p:cNvPicPr>
            <a:picLocks noChangeAspect="1"/>
          </p:cNvPicPr>
          <p:nvPr/>
        </p:nvPicPr>
        <p:blipFill>
          <a:blip r:embed="rId10" cstate="print">
            <a:extLst>
              <a:ext uri="{28A0092B-C50C-407E-A947-70E740481C1C}">
                <a14:useLocalDpi xmlns:a14="http://schemas.microsoft.com/office/drawing/2010/main" val="0"/>
              </a:ext>
              <a:ext uri="{96DAC541-7B7A-43D3-8B79-37D633B846F1}">
                <asvg:svgBlip xmlns:asvg="http://schemas.microsoft.com/office/drawing/2016/SVG/main" xmlns="" r:embed="rId11"/>
              </a:ext>
            </a:extLst>
          </a:blip>
          <a:srcRect/>
          <a:stretch/>
        </p:blipFill>
        <p:spPr>
          <a:xfrm>
            <a:off x="5960649" y="4524025"/>
            <a:ext cx="220280" cy="220280"/>
          </a:xfrm>
          <a:prstGeom prst="rect">
            <a:avLst/>
          </a:prstGeom>
        </p:spPr>
      </p:pic>
      <p:pic>
        <p:nvPicPr>
          <p:cNvPr id="47" name="Graphic 46" descr="Badge 5 with solid fill">
            <a:extLst>
              <a:ext uri="{FF2B5EF4-FFF2-40B4-BE49-F238E27FC236}">
                <a16:creationId xmlns:a16="http://schemas.microsoft.com/office/drawing/2014/main" xmlns="" id="{BA4B404D-2F2B-4C1B-9A14-2524D392A4C8}"/>
              </a:ext>
            </a:extLst>
          </p:cNvPr>
          <p:cNvPicPr>
            <a:picLocks noChangeAspect="1"/>
          </p:cNvPicPr>
          <p:nvPr/>
        </p:nvPicPr>
        <p:blipFill>
          <a:blip r:embed="rId12" cstate="print">
            <a:extLst>
              <a:ext uri="{28A0092B-C50C-407E-A947-70E740481C1C}">
                <a14:useLocalDpi xmlns:a14="http://schemas.microsoft.com/office/drawing/2010/main" val="0"/>
              </a:ext>
              <a:ext uri="{96DAC541-7B7A-43D3-8B79-37D633B846F1}">
                <asvg:svgBlip xmlns:asvg="http://schemas.microsoft.com/office/drawing/2016/SVG/main" xmlns="" r:embed="rId13"/>
              </a:ext>
            </a:extLst>
          </a:blip>
          <a:srcRect/>
          <a:stretch/>
        </p:blipFill>
        <p:spPr>
          <a:xfrm>
            <a:off x="4834386" y="5045391"/>
            <a:ext cx="220280" cy="220280"/>
          </a:xfrm>
          <a:prstGeom prst="rect">
            <a:avLst/>
          </a:prstGeom>
        </p:spPr>
      </p:pic>
      <p:pic>
        <p:nvPicPr>
          <p:cNvPr id="48" name="Graphic 47" descr="Badge 6 with solid fill">
            <a:extLst>
              <a:ext uri="{FF2B5EF4-FFF2-40B4-BE49-F238E27FC236}">
                <a16:creationId xmlns:a16="http://schemas.microsoft.com/office/drawing/2014/main" xmlns="" id="{45DAD476-EF06-4A48-9F28-3F49734AD143}"/>
              </a:ext>
            </a:extLst>
          </p:cNvPr>
          <p:cNvPicPr>
            <a:picLocks noChangeAspect="1"/>
          </p:cNvPicPr>
          <p:nvPr/>
        </p:nvPicPr>
        <p:blipFill>
          <a:blip r:embed="rId14" cstate="print">
            <a:extLst>
              <a:ext uri="{28A0092B-C50C-407E-A947-70E740481C1C}">
                <a14:useLocalDpi xmlns:a14="http://schemas.microsoft.com/office/drawing/2010/main" val="0"/>
              </a:ext>
              <a:ext uri="{96DAC541-7B7A-43D3-8B79-37D633B846F1}">
                <asvg:svgBlip xmlns:asvg="http://schemas.microsoft.com/office/drawing/2016/SVG/main" xmlns="" r:embed="rId15"/>
              </a:ext>
            </a:extLst>
          </a:blip>
          <a:srcRect/>
          <a:stretch/>
        </p:blipFill>
        <p:spPr>
          <a:xfrm>
            <a:off x="3738997" y="4510663"/>
            <a:ext cx="220280" cy="220280"/>
          </a:xfrm>
          <a:prstGeom prst="rect">
            <a:avLst/>
          </a:prstGeom>
        </p:spPr>
      </p:pic>
      <p:pic>
        <p:nvPicPr>
          <p:cNvPr id="49" name="Graphic 48" descr="Badge 7 with solid fill">
            <a:extLst>
              <a:ext uri="{FF2B5EF4-FFF2-40B4-BE49-F238E27FC236}">
                <a16:creationId xmlns:a16="http://schemas.microsoft.com/office/drawing/2014/main" xmlns="" id="{FA53FB80-83D8-465C-8287-EF85048B79E2}"/>
              </a:ext>
            </a:extLst>
          </p:cNvPr>
          <p:cNvPicPr>
            <a:picLocks noChangeAspect="1"/>
          </p:cNvPicPr>
          <p:nvPr/>
        </p:nvPicPr>
        <p:blipFill>
          <a:blip r:embed="rId16" cstate="print">
            <a:extLst>
              <a:ext uri="{28A0092B-C50C-407E-A947-70E740481C1C}">
                <a14:useLocalDpi xmlns:a14="http://schemas.microsoft.com/office/drawing/2010/main" val="0"/>
              </a:ext>
              <a:ext uri="{96DAC541-7B7A-43D3-8B79-37D633B846F1}">
                <asvg:svgBlip xmlns:asvg="http://schemas.microsoft.com/office/drawing/2016/SVG/main" xmlns="" r:embed="rId17"/>
              </a:ext>
            </a:extLst>
          </a:blip>
          <a:srcRect/>
          <a:stretch/>
        </p:blipFill>
        <p:spPr>
          <a:xfrm>
            <a:off x="3416657" y="3262427"/>
            <a:ext cx="220280" cy="220280"/>
          </a:xfrm>
          <a:prstGeom prst="rect">
            <a:avLst/>
          </a:prstGeom>
        </p:spPr>
      </p:pic>
      <p:grpSp>
        <p:nvGrpSpPr>
          <p:cNvPr id="7" name="Group 6">
            <a:extLst>
              <a:ext uri="{FF2B5EF4-FFF2-40B4-BE49-F238E27FC236}">
                <a16:creationId xmlns:a16="http://schemas.microsoft.com/office/drawing/2014/main" xmlns="" id="{B0AD67F4-1200-4605-A807-585EFE36666E}"/>
              </a:ext>
            </a:extLst>
          </p:cNvPr>
          <p:cNvGrpSpPr/>
          <p:nvPr/>
        </p:nvGrpSpPr>
        <p:grpSpPr>
          <a:xfrm>
            <a:off x="245302" y="5227899"/>
            <a:ext cx="4264834" cy="288000"/>
            <a:chOff x="1715365" y="5387933"/>
            <a:chExt cx="4245284" cy="288000"/>
          </a:xfrm>
          <a:solidFill>
            <a:schemeClr val="bg1">
              <a:lumMod val="75000"/>
            </a:schemeClr>
          </a:solidFill>
        </p:grpSpPr>
        <p:pic>
          <p:nvPicPr>
            <p:cNvPr id="20" name="Graphic 19" descr="Badge 5 with solid fill">
              <a:extLst>
                <a:ext uri="{FF2B5EF4-FFF2-40B4-BE49-F238E27FC236}">
                  <a16:creationId xmlns:a16="http://schemas.microsoft.com/office/drawing/2014/main" xmlns="" id="{4441EFBF-986C-4240-A882-2FACAF5AE835}"/>
                </a:ext>
              </a:extLst>
            </p:cNvPr>
            <p:cNvPicPr>
              <a:picLocks noChangeAspect="1"/>
            </p:cNvPicPr>
            <p:nvPr/>
          </p:nvPicPr>
          <p:blipFill>
            <a:blip r:embed="rId18" cstate="print">
              <a:extLst>
                <a:ext uri="{28A0092B-C50C-407E-A947-70E740481C1C}">
                  <a14:useLocalDpi xmlns:a14="http://schemas.microsoft.com/office/drawing/2010/main" val="0"/>
                </a:ext>
                <a:ext uri="{96DAC541-7B7A-43D3-8B79-37D633B846F1}">
                  <asvg:svgBlip xmlns:asvg="http://schemas.microsoft.com/office/drawing/2016/SVG/main" xmlns="" r:embed="rId19"/>
                </a:ext>
              </a:extLst>
            </a:blip>
            <a:stretch>
              <a:fillRect/>
            </a:stretch>
          </p:blipFill>
          <p:spPr>
            <a:xfrm>
              <a:off x="1715365" y="5387933"/>
              <a:ext cx="288000" cy="288000"/>
            </a:xfrm>
            <a:prstGeom prst="rect">
              <a:avLst/>
            </a:prstGeom>
          </p:spPr>
        </p:pic>
        <p:cxnSp>
          <p:nvCxnSpPr>
            <p:cNvPr id="40" name="Straight Connector 39">
              <a:extLst>
                <a:ext uri="{FF2B5EF4-FFF2-40B4-BE49-F238E27FC236}">
                  <a16:creationId xmlns:a16="http://schemas.microsoft.com/office/drawing/2014/main" xmlns="" id="{61DFA8AB-9245-483E-8C7A-1891125F0517}"/>
                </a:ext>
              </a:extLst>
            </p:cNvPr>
            <p:cNvCxnSpPr>
              <a:cxnSpLocks/>
            </p:cNvCxnSpPr>
            <p:nvPr/>
          </p:nvCxnSpPr>
          <p:spPr>
            <a:xfrm>
              <a:off x="1924050" y="5531933"/>
              <a:ext cx="4036599" cy="0"/>
            </a:xfrm>
            <a:prstGeom prst="line">
              <a:avLst/>
            </a:prstGeom>
            <a:grpFill/>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pic>
        <p:nvPicPr>
          <p:cNvPr id="12" name="Graphic 11" descr="Badge 6 with solid fill">
            <a:extLst>
              <a:ext uri="{FF2B5EF4-FFF2-40B4-BE49-F238E27FC236}">
                <a16:creationId xmlns:a16="http://schemas.microsoft.com/office/drawing/2014/main" xmlns="" id="{043F8EE7-DC18-4DC8-83FE-68C3600F08D3}"/>
              </a:ext>
            </a:extLst>
          </p:cNvPr>
          <p:cNvPicPr>
            <a:picLocks noChangeAspect="1"/>
          </p:cNvPicPr>
          <p:nvPr/>
        </p:nvPicPr>
        <p:blipFill>
          <a:blip r:embed="rId20" cstate="print">
            <a:extLst>
              <a:ext uri="{28A0092B-C50C-407E-A947-70E740481C1C}">
                <a14:useLocalDpi xmlns:a14="http://schemas.microsoft.com/office/drawing/2010/main" val="0"/>
              </a:ext>
              <a:ext uri="{96DAC541-7B7A-43D3-8B79-37D633B846F1}">
                <asvg:svgBlip xmlns:asvg="http://schemas.microsoft.com/office/drawing/2016/SVG/main" xmlns="" r:embed="rId21"/>
              </a:ext>
            </a:extLst>
          </a:blip>
          <a:stretch>
            <a:fillRect/>
          </a:stretch>
        </p:blipFill>
        <p:spPr>
          <a:xfrm>
            <a:off x="77425" y="3509757"/>
            <a:ext cx="288000" cy="288000"/>
          </a:xfrm>
          <a:prstGeom prst="rect">
            <a:avLst/>
          </a:prstGeom>
        </p:spPr>
      </p:pic>
      <p:cxnSp>
        <p:nvCxnSpPr>
          <p:cNvPr id="41" name="Straight Connector 40">
            <a:extLst>
              <a:ext uri="{FF2B5EF4-FFF2-40B4-BE49-F238E27FC236}">
                <a16:creationId xmlns:a16="http://schemas.microsoft.com/office/drawing/2014/main" xmlns="" id="{FB43DF07-5B3E-445E-AA3D-B21E2DA55464}"/>
              </a:ext>
            </a:extLst>
          </p:cNvPr>
          <p:cNvCxnSpPr>
            <a:cxnSpLocks/>
          </p:cNvCxnSpPr>
          <p:nvPr/>
        </p:nvCxnSpPr>
        <p:spPr>
          <a:xfrm>
            <a:off x="320355" y="3659605"/>
            <a:ext cx="2936421"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xmlns="" id="{48854C44-5EBD-4A81-BBEA-5B67DF17B56E}"/>
              </a:ext>
            </a:extLst>
          </p:cNvPr>
          <p:cNvGrpSpPr/>
          <p:nvPr/>
        </p:nvGrpSpPr>
        <p:grpSpPr>
          <a:xfrm>
            <a:off x="111952" y="1607978"/>
            <a:ext cx="3220827" cy="288000"/>
            <a:chOff x="245302" y="1598349"/>
            <a:chExt cx="3220827" cy="288000"/>
          </a:xfrm>
          <a:solidFill>
            <a:schemeClr val="bg1">
              <a:lumMod val="75000"/>
            </a:schemeClr>
          </a:solidFill>
        </p:grpSpPr>
        <p:pic>
          <p:nvPicPr>
            <p:cNvPr id="16" name="Graphic 15" descr="Badge 7 with solid fill">
              <a:extLst>
                <a:ext uri="{FF2B5EF4-FFF2-40B4-BE49-F238E27FC236}">
                  <a16:creationId xmlns:a16="http://schemas.microsoft.com/office/drawing/2014/main" xmlns="" id="{68BA7584-1802-4708-9432-1959817CC68F}"/>
                </a:ext>
              </a:extLst>
            </p:cNvPr>
            <p:cNvPicPr>
              <a:picLocks noChangeAspect="1"/>
            </p:cNvPicPr>
            <p:nvPr/>
          </p:nvPicPr>
          <p:blipFill>
            <a:blip r:embed="rId22" cstate="print">
              <a:extLst>
                <a:ext uri="{28A0092B-C50C-407E-A947-70E740481C1C}">
                  <a14:useLocalDpi xmlns:a14="http://schemas.microsoft.com/office/drawing/2010/main" val="0"/>
                </a:ext>
                <a:ext uri="{96DAC541-7B7A-43D3-8B79-37D633B846F1}">
                  <asvg:svgBlip xmlns:asvg="http://schemas.microsoft.com/office/drawing/2016/SVG/main" xmlns="" r:embed="rId23"/>
                </a:ext>
              </a:extLst>
            </a:blip>
            <a:stretch>
              <a:fillRect/>
            </a:stretch>
          </p:blipFill>
          <p:spPr>
            <a:xfrm>
              <a:off x="245302" y="1598349"/>
              <a:ext cx="279025" cy="288000"/>
            </a:xfrm>
            <a:prstGeom prst="rect">
              <a:avLst/>
            </a:prstGeom>
          </p:spPr>
        </p:pic>
        <p:cxnSp>
          <p:nvCxnSpPr>
            <p:cNvPr id="42" name="Straight Connector 41">
              <a:extLst>
                <a:ext uri="{FF2B5EF4-FFF2-40B4-BE49-F238E27FC236}">
                  <a16:creationId xmlns:a16="http://schemas.microsoft.com/office/drawing/2014/main" xmlns="" id="{9DCEA5F2-FF27-4299-9659-73780D75FDE8}"/>
                </a:ext>
              </a:extLst>
            </p:cNvPr>
            <p:cNvCxnSpPr>
              <a:cxnSpLocks/>
            </p:cNvCxnSpPr>
            <p:nvPr/>
          </p:nvCxnSpPr>
          <p:spPr>
            <a:xfrm>
              <a:off x="482587" y="1742349"/>
              <a:ext cx="2983542" cy="0"/>
            </a:xfrm>
            <a:prstGeom prst="line">
              <a:avLst/>
            </a:prstGeom>
            <a:grpFill/>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 name="Group 3">
            <a:extLst>
              <a:ext uri="{FF2B5EF4-FFF2-40B4-BE49-F238E27FC236}">
                <a16:creationId xmlns:a16="http://schemas.microsoft.com/office/drawing/2014/main" xmlns="" id="{7AE0F9D9-15D0-4600-8834-3E300D1DBBDD}"/>
              </a:ext>
            </a:extLst>
          </p:cNvPr>
          <p:cNvGrpSpPr/>
          <p:nvPr/>
        </p:nvGrpSpPr>
        <p:grpSpPr>
          <a:xfrm>
            <a:off x="5159218" y="832389"/>
            <a:ext cx="4201310" cy="288000"/>
            <a:chOff x="5533521" y="906989"/>
            <a:chExt cx="4201310" cy="288000"/>
          </a:xfrm>
          <a:solidFill>
            <a:schemeClr val="bg1">
              <a:lumMod val="75000"/>
            </a:schemeClr>
          </a:solidFill>
        </p:grpSpPr>
        <p:cxnSp>
          <p:nvCxnSpPr>
            <p:cNvPr id="50" name="Straight Connector 49">
              <a:extLst>
                <a:ext uri="{FF2B5EF4-FFF2-40B4-BE49-F238E27FC236}">
                  <a16:creationId xmlns:a16="http://schemas.microsoft.com/office/drawing/2014/main" xmlns="" id="{A099B5F2-A289-4363-88CD-EA841CA1DEC7}"/>
                </a:ext>
              </a:extLst>
            </p:cNvPr>
            <p:cNvCxnSpPr>
              <a:cxnSpLocks/>
            </p:cNvCxnSpPr>
            <p:nvPr/>
          </p:nvCxnSpPr>
          <p:spPr>
            <a:xfrm>
              <a:off x="5725653" y="1050989"/>
              <a:ext cx="4009178" cy="0"/>
            </a:xfrm>
            <a:prstGeom prst="line">
              <a:avLst/>
            </a:prstGeom>
            <a:grpFill/>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1" name="Graphic 50" descr="Badge with solid fill">
              <a:extLst>
                <a:ext uri="{FF2B5EF4-FFF2-40B4-BE49-F238E27FC236}">
                  <a16:creationId xmlns:a16="http://schemas.microsoft.com/office/drawing/2014/main" xmlns="" id="{64F677B8-7071-4DE8-80B0-7E768E2F4CA6}"/>
                </a:ext>
              </a:extLst>
            </p:cNvPr>
            <p:cNvPicPr>
              <a:picLocks noChangeAspect="1"/>
            </p:cNvPicPr>
            <p:nvPr/>
          </p:nvPicPr>
          <p:blipFill>
            <a:blip r:embed="rId24" cstate="print">
              <a:extLst>
                <a:ext uri="{28A0092B-C50C-407E-A947-70E740481C1C}">
                  <a14:useLocalDpi xmlns:a14="http://schemas.microsoft.com/office/drawing/2010/main" val="0"/>
                </a:ext>
                <a:ext uri="{96DAC541-7B7A-43D3-8B79-37D633B846F1}">
                  <asvg:svgBlip xmlns:asvg="http://schemas.microsoft.com/office/drawing/2016/SVG/main" xmlns="" r:embed="rId25"/>
                </a:ext>
              </a:extLst>
            </a:blip>
            <a:srcRect/>
            <a:stretch/>
          </p:blipFill>
          <p:spPr>
            <a:xfrm>
              <a:off x="5533521" y="906989"/>
              <a:ext cx="288000" cy="288000"/>
            </a:xfrm>
            <a:prstGeom prst="rect">
              <a:avLst/>
            </a:prstGeom>
          </p:spPr>
        </p:pic>
      </p:grpSp>
      <p:grpSp>
        <p:nvGrpSpPr>
          <p:cNvPr id="3" name="Group 2">
            <a:extLst>
              <a:ext uri="{FF2B5EF4-FFF2-40B4-BE49-F238E27FC236}">
                <a16:creationId xmlns:a16="http://schemas.microsoft.com/office/drawing/2014/main" xmlns="" id="{1D134B88-E35E-4D12-A258-136CB230E929}"/>
              </a:ext>
            </a:extLst>
          </p:cNvPr>
          <p:cNvGrpSpPr/>
          <p:nvPr/>
        </p:nvGrpSpPr>
        <p:grpSpPr>
          <a:xfrm>
            <a:off x="6369206" y="1862693"/>
            <a:ext cx="3454101" cy="288000"/>
            <a:chOff x="6280730" y="2693984"/>
            <a:chExt cx="3454101" cy="288000"/>
          </a:xfrm>
          <a:solidFill>
            <a:schemeClr val="bg1">
              <a:lumMod val="75000"/>
            </a:schemeClr>
          </a:solidFill>
        </p:grpSpPr>
        <p:cxnSp>
          <p:nvCxnSpPr>
            <p:cNvPr id="53" name="Straight Connector 52">
              <a:extLst>
                <a:ext uri="{FF2B5EF4-FFF2-40B4-BE49-F238E27FC236}">
                  <a16:creationId xmlns:a16="http://schemas.microsoft.com/office/drawing/2014/main" xmlns="" id="{9B01A5ED-C3C7-4ADA-9D28-AFAC4C2F1ABC}"/>
                </a:ext>
              </a:extLst>
            </p:cNvPr>
            <p:cNvCxnSpPr>
              <a:cxnSpLocks/>
            </p:cNvCxnSpPr>
            <p:nvPr/>
          </p:nvCxnSpPr>
          <p:spPr>
            <a:xfrm>
              <a:off x="6456441" y="2837984"/>
              <a:ext cx="3278390" cy="0"/>
            </a:xfrm>
            <a:prstGeom prst="line">
              <a:avLst/>
            </a:prstGeom>
            <a:grpFill/>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52" name="Graphic 51" descr="Badge 3 with solid fill">
              <a:extLst>
                <a:ext uri="{FF2B5EF4-FFF2-40B4-BE49-F238E27FC236}">
                  <a16:creationId xmlns:a16="http://schemas.microsoft.com/office/drawing/2014/main" xmlns="" id="{BE6E6626-65AE-42B3-ABB4-C3D7F61F15AE}"/>
                </a:ext>
              </a:extLst>
            </p:cNvPr>
            <p:cNvPicPr>
              <a:picLocks noChangeAspect="1"/>
            </p:cNvPicPr>
            <p:nvPr/>
          </p:nvPicPr>
          <p:blipFill>
            <a:blip r:embed="rId26" cstate="print">
              <a:extLst>
                <a:ext uri="{28A0092B-C50C-407E-A947-70E740481C1C}">
                  <a14:useLocalDpi xmlns:a14="http://schemas.microsoft.com/office/drawing/2010/main" val="0"/>
                </a:ext>
                <a:ext uri="{96DAC541-7B7A-43D3-8B79-37D633B846F1}">
                  <asvg:svgBlip xmlns:asvg="http://schemas.microsoft.com/office/drawing/2016/SVG/main" xmlns="" r:embed="rId27"/>
                </a:ext>
              </a:extLst>
            </a:blip>
            <a:srcRect/>
            <a:stretch/>
          </p:blipFill>
          <p:spPr>
            <a:xfrm>
              <a:off x="6280730" y="2693984"/>
              <a:ext cx="288000" cy="288000"/>
            </a:xfrm>
            <a:prstGeom prst="rect">
              <a:avLst/>
            </a:prstGeom>
          </p:spPr>
        </p:pic>
      </p:grpSp>
      <p:cxnSp>
        <p:nvCxnSpPr>
          <p:cNvPr id="56" name="Straight Connector 55">
            <a:extLst>
              <a:ext uri="{FF2B5EF4-FFF2-40B4-BE49-F238E27FC236}">
                <a16:creationId xmlns:a16="http://schemas.microsoft.com/office/drawing/2014/main" xmlns="" id="{5462281A-9988-4DC6-90F4-CCC2582D0C2F}"/>
              </a:ext>
            </a:extLst>
          </p:cNvPr>
          <p:cNvCxnSpPr>
            <a:cxnSpLocks/>
          </p:cNvCxnSpPr>
          <p:nvPr/>
        </p:nvCxnSpPr>
        <p:spPr>
          <a:xfrm>
            <a:off x="6616244" y="3712440"/>
            <a:ext cx="3128135" cy="0"/>
          </a:xfrm>
          <a:prstGeom prst="line">
            <a:avLst/>
          </a:prstGeom>
          <a:ln w="28575">
            <a:solidFill>
              <a:srgbClr val="C2AFC2"/>
            </a:solidFill>
          </a:ln>
        </p:spPr>
        <p:style>
          <a:lnRef idx="1">
            <a:schemeClr val="accent1"/>
          </a:lnRef>
          <a:fillRef idx="0">
            <a:schemeClr val="accent1"/>
          </a:fillRef>
          <a:effectRef idx="0">
            <a:schemeClr val="accent1"/>
          </a:effectRef>
          <a:fontRef idx="minor">
            <a:schemeClr val="tx1"/>
          </a:fontRef>
        </p:style>
      </p:cxnSp>
      <p:pic>
        <p:nvPicPr>
          <p:cNvPr id="54" name="Graphic 53" descr="Badge 4 with solid fill">
            <a:extLst>
              <a:ext uri="{FF2B5EF4-FFF2-40B4-BE49-F238E27FC236}">
                <a16:creationId xmlns:a16="http://schemas.microsoft.com/office/drawing/2014/main" xmlns="" id="{6B022208-C387-4BDC-8658-9D5E96F3E716}"/>
              </a:ext>
            </a:extLst>
          </p:cNvPr>
          <p:cNvPicPr>
            <a:picLocks noChangeAspect="1"/>
          </p:cNvPicPr>
          <p:nvPr/>
        </p:nvPicPr>
        <p:blipFill>
          <a:blip r:embed="rId28" cstate="print">
            <a:extLst>
              <a:ext uri="{28A0092B-C50C-407E-A947-70E740481C1C}">
                <a14:useLocalDpi xmlns:a14="http://schemas.microsoft.com/office/drawing/2010/main" val="0"/>
              </a:ext>
              <a:ext uri="{96DAC541-7B7A-43D3-8B79-37D633B846F1}">
                <asvg:svgBlip xmlns:asvg="http://schemas.microsoft.com/office/drawing/2016/SVG/main" xmlns="" r:embed="rId29"/>
              </a:ext>
            </a:extLst>
          </a:blip>
          <a:srcRect/>
          <a:stretch/>
        </p:blipFill>
        <p:spPr>
          <a:xfrm>
            <a:off x="6456856" y="3568440"/>
            <a:ext cx="283597" cy="283597"/>
          </a:xfrm>
          <a:prstGeom prst="rect">
            <a:avLst/>
          </a:prstGeom>
        </p:spPr>
      </p:pic>
      <p:sp>
        <p:nvSpPr>
          <p:cNvPr id="57" name="TextBox 56">
            <a:extLst>
              <a:ext uri="{FF2B5EF4-FFF2-40B4-BE49-F238E27FC236}">
                <a16:creationId xmlns:a16="http://schemas.microsoft.com/office/drawing/2014/main" xmlns="" id="{4B76C50F-1FE6-4D41-8A7A-E10261F3885F}"/>
              </a:ext>
            </a:extLst>
          </p:cNvPr>
          <p:cNvSpPr txBox="1"/>
          <p:nvPr/>
        </p:nvSpPr>
        <p:spPr>
          <a:xfrm>
            <a:off x="3652759" y="4306646"/>
            <a:ext cx="2566735" cy="523220"/>
          </a:xfrm>
          <a:prstGeom prst="rect">
            <a:avLst/>
          </a:prstGeom>
          <a:noFill/>
        </p:spPr>
        <p:txBody>
          <a:bodyPr wrap="square" rtlCol="0">
            <a:spAutoFit/>
          </a:bodyPr>
          <a:lstStyle/>
          <a:p>
            <a:pPr algn="ctr"/>
            <a:r>
              <a:rPr lang="en-GB" sz="1400" b="1" dirty="0">
                <a:solidFill>
                  <a:schemeClr val="bg1">
                    <a:lumMod val="75000"/>
                  </a:schemeClr>
                </a:solidFill>
                <a:latin typeface="Arial" panose="020B0604020202020204" pitchFamily="34" charset="0"/>
                <a:cs typeface="Arial" panose="020B0604020202020204" pitchFamily="34" charset="0"/>
              </a:rPr>
              <a:t>minute </a:t>
            </a:r>
          </a:p>
          <a:p>
            <a:pPr algn="ctr"/>
            <a:r>
              <a:rPr lang="en-GB" sz="1400" b="1" dirty="0">
                <a:solidFill>
                  <a:schemeClr val="bg1">
                    <a:lumMod val="75000"/>
                  </a:schemeClr>
                </a:solidFill>
                <a:latin typeface="Arial" panose="020B0604020202020204" pitchFamily="34" charset="0"/>
                <a:cs typeface="Arial" panose="020B0604020202020204" pitchFamily="34" charset="0"/>
              </a:rPr>
              <a:t>briefing</a:t>
            </a:r>
          </a:p>
        </p:txBody>
      </p:sp>
      <p:sp>
        <p:nvSpPr>
          <p:cNvPr id="2" name="TextBox 1">
            <a:extLst>
              <a:ext uri="{FF2B5EF4-FFF2-40B4-BE49-F238E27FC236}">
                <a16:creationId xmlns:a16="http://schemas.microsoft.com/office/drawing/2014/main" xmlns="" id="{2E0565A4-E993-4B4E-8B95-778A34DFC076}"/>
              </a:ext>
            </a:extLst>
          </p:cNvPr>
          <p:cNvSpPr txBox="1"/>
          <p:nvPr/>
        </p:nvSpPr>
        <p:spPr>
          <a:xfrm>
            <a:off x="4604484" y="3298845"/>
            <a:ext cx="764288" cy="1323439"/>
          </a:xfrm>
          <a:prstGeom prst="rect">
            <a:avLst/>
          </a:prstGeom>
          <a:noFill/>
        </p:spPr>
        <p:txBody>
          <a:bodyPr wrap="square" rtlCol="0">
            <a:spAutoFit/>
          </a:bodyPr>
          <a:lstStyle/>
          <a:p>
            <a:r>
              <a:rPr lang="en-GB" sz="8000" b="1" dirty="0">
                <a:solidFill>
                  <a:schemeClr val="bg1">
                    <a:lumMod val="75000"/>
                  </a:schemeClr>
                </a:solidFill>
              </a:rPr>
              <a:t>7</a:t>
            </a:r>
          </a:p>
        </p:txBody>
      </p:sp>
      <p:sp>
        <p:nvSpPr>
          <p:cNvPr id="58" name="TextBox 57">
            <a:extLst>
              <a:ext uri="{FF2B5EF4-FFF2-40B4-BE49-F238E27FC236}">
                <a16:creationId xmlns:a16="http://schemas.microsoft.com/office/drawing/2014/main" xmlns="" id="{DF4FDE2E-981D-4316-9177-1393039A69D5}"/>
              </a:ext>
            </a:extLst>
          </p:cNvPr>
          <p:cNvSpPr txBox="1"/>
          <p:nvPr/>
        </p:nvSpPr>
        <p:spPr>
          <a:xfrm>
            <a:off x="6515927" y="1727977"/>
            <a:ext cx="3270001" cy="276999"/>
          </a:xfrm>
          <a:prstGeom prst="rect">
            <a:avLst/>
          </a:prstGeom>
          <a:noFill/>
        </p:spPr>
        <p:txBody>
          <a:bodyPr wrap="square" rtlCol="0">
            <a:spAutoFit/>
          </a:bodyPr>
          <a:lstStyle/>
          <a:p>
            <a:r>
              <a:rPr lang="en-GB" sz="1200" b="1" dirty="0">
                <a:latin typeface="Arial" panose="020B0604020202020204" pitchFamily="34" charset="0"/>
                <a:cs typeface="Arial" panose="020B0604020202020204" pitchFamily="34" charset="0"/>
              </a:rPr>
              <a:t>ELC / School / </a:t>
            </a:r>
            <a:r>
              <a:rPr lang="en-GB" sz="1200" b="1" dirty="0" err="1">
                <a:latin typeface="Arial" panose="020B0604020202020204" pitchFamily="34" charset="0"/>
                <a:cs typeface="Arial" panose="020B0604020202020204" pitchFamily="34" charset="0"/>
              </a:rPr>
              <a:t>PHoR</a:t>
            </a:r>
            <a:r>
              <a:rPr lang="en-GB" sz="1200" b="1" dirty="0">
                <a:latin typeface="Arial" panose="020B0604020202020204" pitchFamily="34" charset="0"/>
                <a:cs typeface="Arial" panose="020B0604020202020204" pitchFamily="34" charset="0"/>
              </a:rPr>
              <a:t> </a:t>
            </a:r>
            <a:r>
              <a:rPr lang="en-GB" sz="1200" b="1">
                <a:latin typeface="Arial" panose="020B0604020202020204" pitchFamily="34" charset="0"/>
                <a:cs typeface="Arial" panose="020B0604020202020204" pitchFamily="34" charset="0"/>
              </a:rPr>
              <a:t>/ College </a:t>
            </a:r>
            <a:r>
              <a:rPr lang="en-GB" sz="1200" b="1" dirty="0">
                <a:latin typeface="Arial" panose="020B0604020202020204" pitchFamily="34" charset="0"/>
                <a:cs typeface="Arial" panose="020B0604020202020204" pitchFamily="34" charset="0"/>
              </a:rPr>
              <a:t>procedures</a:t>
            </a:r>
          </a:p>
        </p:txBody>
      </p:sp>
      <p:sp>
        <p:nvSpPr>
          <p:cNvPr id="59" name="TextBox 58">
            <a:extLst>
              <a:ext uri="{FF2B5EF4-FFF2-40B4-BE49-F238E27FC236}">
                <a16:creationId xmlns:a16="http://schemas.microsoft.com/office/drawing/2014/main" xmlns="" id="{7078E933-E25B-4B51-BE8E-E808C703177F}"/>
              </a:ext>
            </a:extLst>
          </p:cNvPr>
          <p:cNvSpPr txBox="1"/>
          <p:nvPr/>
        </p:nvSpPr>
        <p:spPr>
          <a:xfrm>
            <a:off x="5351350" y="712639"/>
            <a:ext cx="4009178" cy="276999"/>
          </a:xfrm>
          <a:prstGeom prst="rect">
            <a:avLst/>
          </a:prstGeom>
          <a:noFill/>
        </p:spPr>
        <p:txBody>
          <a:bodyPr wrap="square" rtlCol="0">
            <a:spAutoFit/>
          </a:bodyPr>
          <a:lstStyle/>
          <a:p>
            <a:r>
              <a:rPr lang="en-GB" sz="1200" b="1">
                <a:latin typeface="Arial" panose="020B0604020202020204" pitchFamily="34" charset="0"/>
                <a:cs typeface="Arial" panose="020B0604020202020204" pitchFamily="34" charset="0"/>
              </a:rPr>
              <a:t>“It’s everyone’s job to make sure I’m alright”</a:t>
            </a:r>
          </a:p>
        </p:txBody>
      </p:sp>
      <p:grpSp>
        <p:nvGrpSpPr>
          <p:cNvPr id="11" name="Group 10">
            <a:extLst>
              <a:ext uri="{FF2B5EF4-FFF2-40B4-BE49-F238E27FC236}">
                <a16:creationId xmlns:a16="http://schemas.microsoft.com/office/drawing/2014/main" xmlns="" id="{9ED21706-E903-404A-BEAE-8D08A4600E2B}"/>
              </a:ext>
            </a:extLst>
          </p:cNvPr>
          <p:cNvGrpSpPr/>
          <p:nvPr/>
        </p:nvGrpSpPr>
        <p:grpSpPr>
          <a:xfrm>
            <a:off x="674596" y="299337"/>
            <a:ext cx="4229278" cy="288000"/>
            <a:chOff x="1279908" y="385053"/>
            <a:chExt cx="4229278" cy="288000"/>
          </a:xfrm>
          <a:solidFill>
            <a:schemeClr val="bg1">
              <a:lumMod val="75000"/>
            </a:schemeClr>
          </a:solidFill>
        </p:grpSpPr>
        <p:pic>
          <p:nvPicPr>
            <p:cNvPr id="8" name="Graphic 7" descr="Badge 1 with solid fill">
              <a:extLst>
                <a:ext uri="{FF2B5EF4-FFF2-40B4-BE49-F238E27FC236}">
                  <a16:creationId xmlns:a16="http://schemas.microsoft.com/office/drawing/2014/main" xmlns="" id="{24B06BCE-9AA5-429E-BB88-29BB1EE0CFB4}"/>
                </a:ext>
              </a:extLst>
            </p:cNvPr>
            <p:cNvPicPr>
              <a:picLocks noChangeAspect="1"/>
            </p:cNvPicPr>
            <p:nvPr/>
          </p:nvPicPr>
          <p:blipFill>
            <a:blip r:embed="rId30" cstate="print">
              <a:extLst>
                <a:ext uri="{28A0092B-C50C-407E-A947-70E740481C1C}">
                  <a14:useLocalDpi xmlns:a14="http://schemas.microsoft.com/office/drawing/2010/main" val="0"/>
                </a:ext>
                <a:ext uri="{96DAC541-7B7A-43D3-8B79-37D633B846F1}">
                  <asvg:svgBlip xmlns:asvg="http://schemas.microsoft.com/office/drawing/2016/SVG/main" xmlns="" r:embed="rId31"/>
                </a:ext>
              </a:extLst>
            </a:blip>
            <a:stretch>
              <a:fillRect/>
            </a:stretch>
          </p:blipFill>
          <p:spPr>
            <a:xfrm>
              <a:off x="1279908" y="385053"/>
              <a:ext cx="288000" cy="288000"/>
            </a:xfrm>
            <a:prstGeom prst="rect">
              <a:avLst/>
            </a:prstGeom>
          </p:spPr>
        </p:pic>
        <p:cxnSp>
          <p:nvCxnSpPr>
            <p:cNvPr id="61" name="Straight Connector 60">
              <a:extLst>
                <a:ext uri="{FF2B5EF4-FFF2-40B4-BE49-F238E27FC236}">
                  <a16:creationId xmlns:a16="http://schemas.microsoft.com/office/drawing/2014/main" xmlns="" id="{B7E72A70-E7FF-4F72-9A65-2A3D32AF8316}"/>
                </a:ext>
              </a:extLst>
            </p:cNvPr>
            <p:cNvCxnSpPr>
              <a:cxnSpLocks/>
            </p:cNvCxnSpPr>
            <p:nvPr/>
          </p:nvCxnSpPr>
          <p:spPr>
            <a:xfrm>
              <a:off x="1500007" y="507227"/>
              <a:ext cx="4009179" cy="6053"/>
            </a:xfrm>
            <a:prstGeom prst="line">
              <a:avLst/>
            </a:prstGeom>
            <a:grpFill/>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grpSp>
      <p:sp>
        <p:nvSpPr>
          <p:cNvPr id="6" name="Rectangle 5">
            <a:extLst>
              <a:ext uri="{FF2B5EF4-FFF2-40B4-BE49-F238E27FC236}">
                <a16:creationId xmlns:a16="http://schemas.microsoft.com/office/drawing/2014/main" xmlns="" id="{86F12864-804A-4199-AB20-B92785CFFB47}"/>
              </a:ext>
            </a:extLst>
          </p:cNvPr>
          <p:cNvSpPr>
            <a:spLocks noChangeAspect="1"/>
          </p:cNvSpPr>
          <p:nvPr/>
        </p:nvSpPr>
        <p:spPr>
          <a:xfrm>
            <a:off x="27170" y="24773"/>
            <a:ext cx="9880545" cy="6814830"/>
          </a:xfrm>
          <a:prstGeom prst="rect">
            <a:avLst/>
          </a:prstGeom>
          <a:noFill/>
          <a:ln w="762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2" name="TextBox 61">
            <a:extLst>
              <a:ext uri="{FF2B5EF4-FFF2-40B4-BE49-F238E27FC236}">
                <a16:creationId xmlns:a16="http://schemas.microsoft.com/office/drawing/2014/main" xmlns="" id="{1B0FA069-AD56-4204-888A-A543A1A3FD24}"/>
              </a:ext>
            </a:extLst>
          </p:cNvPr>
          <p:cNvSpPr txBox="1"/>
          <p:nvPr/>
        </p:nvSpPr>
        <p:spPr>
          <a:xfrm>
            <a:off x="6646024" y="3457134"/>
            <a:ext cx="2441242" cy="276999"/>
          </a:xfrm>
          <a:prstGeom prst="rect">
            <a:avLst/>
          </a:prstGeom>
          <a:noFill/>
        </p:spPr>
        <p:txBody>
          <a:bodyPr wrap="square" rtlCol="0">
            <a:spAutoFit/>
          </a:bodyPr>
          <a:lstStyle/>
          <a:p>
            <a:r>
              <a:rPr lang="en-GB" sz="1200" b="1">
                <a:latin typeface="Arial" panose="020B0604020202020204" pitchFamily="34" charset="0"/>
                <a:cs typeface="Arial" panose="020B0604020202020204" pitchFamily="34" charset="0"/>
              </a:rPr>
              <a:t>Referrals</a:t>
            </a:r>
          </a:p>
        </p:txBody>
      </p:sp>
      <p:sp>
        <p:nvSpPr>
          <p:cNvPr id="63" name="TextBox 62">
            <a:extLst>
              <a:ext uri="{FF2B5EF4-FFF2-40B4-BE49-F238E27FC236}">
                <a16:creationId xmlns:a16="http://schemas.microsoft.com/office/drawing/2014/main" xmlns="" id="{93CD715A-91BC-469B-89E0-836CD5B11849}"/>
              </a:ext>
            </a:extLst>
          </p:cNvPr>
          <p:cNvSpPr txBox="1"/>
          <p:nvPr/>
        </p:nvSpPr>
        <p:spPr>
          <a:xfrm>
            <a:off x="442129" y="5104340"/>
            <a:ext cx="2515330" cy="276999"/>
          </a:xfrm>
          <a:prstGeom prst="rect">
            <a:avLst/>
          </a:prstGeom>
          <a:noFill/>
        </p:spPr>
        <p:txBody>
          <a:bodyPr wrap="square" rtlCol="0">
            <a:spAutoFit/>
          </a:bodyPr>
          <a:lstStyle/>
          <a:p>
            <a:r>
              <a:rPr lang="en-GB" sz="1200" b="1">
                <a:latin typeface="Arial" panose="020B0604020202020204" pitchFamily="34" charset="0"/>
                <a:cs typeface="Arial" panose="020B0604020202020204" pitchFamily="34" charset="0"/>
              </a:rPr>
              <a:t>Next Steps</a:t>
            </a:r>
          </a:p>
        </p:txBody>
      </p:sp>
      <p:sp>
        <p:nvSpPr>
          <p:cNvPr id="64" name="TextBox 63">
            <a:extLst>
              <a:ext uri="{FF2B5EF4-FFF2-40B4-BE49-F238E27FC236}">
                <a16:creationId xmlns:a16="http://schemas.microsoft.com/office/drawing/2014/main" xmlns="" id="{E33BE957-5667-4082-B9E7-5DCA20E275FC}"/>
              </a:ext>
            </a:extLst>
          </p:cNvPr>
          <p:cNvSpPr txBox="1"/>
          <p:nvPr/>
        </p:nvSpPr>
        <p:spPr>
          <a:xfrm>
            <a:off x="347246" y="3374670"/>
            <a:ext cx="2955888" cy="276999"/>
          </a:xfrm>
          <a:prstGeom prst="rect">
            <a:avLst/>
          </a:prstGeom>
          <a:noFill/>
        </p:spPr>
        <p:txBody>
          <a:bodyPr wrap="square" rtlCol="0">
            <a:spAutoFit/>
          </a:bodyPr>
          <a:lstStyle/>
          <a:p>
            <a:r>
              <a:rPr lang="en-GB" sz="1200" b="1">
                <a:latin typeface="Arial" panose="020B0604020202020204" pitchFamily="34" charset="0"/>
                <a:cs typeface="Arial" panose="020B0604020202020204" pitchFamily="34" charset="0"/>
              </a:rPr>
              <a:t>Effective Partnership-Working</a:t>
            </a:r>
          </a:p>
        </p:txBody>
      </p:sp>
      <p:sp>
        <p:nvSpPr>
          <p:cNvPr id="65" name="TextBox 64">
            <a:extLst>
              <a:ext uri="{FF2B5EF4-FFF2-40B4-BE49-F238E27FC236}">
                <a16:creationId xmlns:a16="http://schemas.microsoft.com/office/drawing/2014/main" xmlns="" id="{6E8FB607-F3FB-47A3-9C15-913C933CEFB8}"/>
              </a:ext>
            </a:extLst>
          </p:cNvPr>
          <p:cNvSpPr txBox="1"/>
          <p:nvPr/>
        </p:nvSpPr>
        <p:spPr>
          <a:xfrm>
            <a:off x="295613" y="1489074"/>
            <a:ext cx="3249692" cy="276999"/>
          </a:xfrm>
          <a:prstGeom prst="rect">
            <a:avLst/>
          </a:prstGeom>
          <a:noFill/>
        </p:spPr>
        <p:txBody>
          <a:bodyPr wrap="square" rtlCol="0">
            <a:spAutoFit/>
          </a:bodyPr>
          <a:lstStyle/>
          <a:p>
            <a:r>
              <a:rPr lang="en-GB" sz="1200" b="1">
                <a:latin typeface="Arial" panose="020B0604020202020204" pitchFamily="34" charset="0"/>
                <a:cs typeface="Arial" panose="020B0604020202020204" pitchFamily="34" charset="0"/>
              </a:rPr>
              <a:t>Growing up in Orkney website</a:t>
            </a:r>
          </a:p>
        </p:txBody>
      </p:sp>
      <p:graphicFrame>
        <p:nvGraphicFramePr>
          <p:cNvPr id="14" name="Table 13">
            <a:extLst>
              <a:ext uri="{FF2B5EF4-FFF2-40B4-BE49-F238E27FC236}">
                <a16:creationId xmlns:a16="http://schemas.microsoft.com/office/drawing/2014/main" xmlns="" id="{72412612-369E-9791-481D-70763CF97880}"/>
              </a:ext>
            </a:extLst>
          </p:cNvPr>
          <p:cNvGraphicFramePr>
            <a:graphicFrameLocks noGrp="1"/>
          </p:cNvGraphicFramePr>
          <p:nvPr>
            <p:extLst>
              <p:ext uri="{D42A27DB-BD31-4B8C-83A1-F6EECF244321}">
                <p14:modId xmlns:p14="http://schemas.microsoft.com/office/powerpoint/2010/main" val="2740342782"/>
              </p:ext>
            </p:extLst>
          </p:nvPr>
        </p:nvGraphicFramePr>
        <p:xfrm>
          <a:off x="5368771" y="5580272"/>
          <a:ext cx="4443303" cy="1182850"/>
        </p:xfrm>
        <a:graphic>
          <a:graphicData uri="http://schemas.openxmlformats.org/drawingml/2006/table">
            <a:tbl>
              <a:tblPr firstRow="1" bandRow="1">
                <a:tableStyleId>{5C22544A-7EE6-4342-B048-85BDC9FD1C3A}</a:tableStyleId>
              </a:tblPr>
              <a:tblGrid>
                <a:gridCol w="1812205">
                  <a:extLst>
                    <a:ext uri="{9D8B030D-6E8A-4147-A177-3AD203B41FA5}">
                      <a16:colId xmlns:a16="http://schemas.microsoft.com/office/drawing/2014/main" xmlns="" val="2029614959"/>
                    </a:ext>
                  </a:extLst>
                </a:gridCol>
                <a:gridCol w="2631098">
                  <a:extLst>
                    <a:ext uri="{9D8B030D-6E8A-4147-A177-3AD203B41FA5}">
                      <a16:colId xmlns:a16="http://schemas.microsoft.com/office/drawing/2014/main" xmlns="" val="2850379708"/>
                    </a:ext>
                  </a:extLst>
                </a:gridCol>
              </a:tblGrid>
              <a:tr h="236570">
                <a:tc>
                  <a:txBody>
                    <a:bodyPr/>
                    <a:lstStyle/>
                    <a:p>
                      <a:pPr algn="ctr"/>
                      <a:r>
                        <a:rPr lang="en-GB" sz="800" b="0">
                          <a:solidFill>
                            <a:schemeClr val="tx1"/>
                          </a:solidFill>
                          <a:latin typeface="Arial" panose="020B0604020202020204" pitchFamily="34" charset="0"/>
                          <a:cs typeface="Arial" panose="020B0604020202020204" pitchFamily="34" charset="0"/>
                        </a:rPr>
                        <a:t>What your concerns are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800" b="0">
                          <a:solidFill>
                            <a:schemeClr val="tx1"/>
                          </a:solidFill>
                          <a:latin typeface="Arial" panose="020B0604020202020204" pitchFamily="34" charset="0"/>
                          <a:cs typeface="Arial" panose="020B0604020202020204" pitchFamily="34" charset="0"/>
                        </a:rPr>
                        <a:t>Name, address, DOB and family composition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939707712"/>
                  </a:ext>
                </a:extLst>
              </a:tr>
              <a:tr h="236570">
                <a:tc>
                  <a:txBody>
                    <a:bodyPr/>
                    <a:lstStyle/>
                    <a:p>
                      <a:pPr algn="ctr"/>
                      <a:r>
                        <a:rPr lang="en-GB" sz="800" b="0">
                          <a:solidFill>
                            <a:schemeClr val="tx1"/>
                          </a:solidFill>
                          <a:latin typeface="Arial" panose="020B0604020202020204" pitchFamily="34" charset="0"/>
                          <a:cs typeface="Arial" panose="020B0604020202020204" pitchFamily="34" charset="0"/>
                        </a:rPr>
                        <a:t>What has been observed / heard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800" b="0">
                          <a:solidFill>
                            <a:schemeClr val="tx1"/>
                          </a:solidFill>
                          <a:latin typeface="Arial" panose="020B0604020202020204" pitchFamily="34" charset="0"/>
                          <a:cs typeface="Arial" panose="020B0604020202020204" pitchFamily="34" charset="0"/>
                        </a:rPr>
                        <a:t>Details of alleged perpetrator (if known)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495796021"/>
                  </a:ext>
                </a:extLst>
              </a:tr>
              <a:tr h="236570">
                <a:tc>
                  <a:txBody>
                    <a:bodyPr/>
                    <a:lstStyle/>
                    <a:p>
                      <a:pPr algn="ctr"/>
                      <a:r>
                        <a:rPr lang="en-GB" sz="800" b="0">
                          <a:solidFill>
                            <a:schemeClr val="tx1"/>
                          </a:solidFill>
                          <a:latin typeface="Arial" panose="020B0604020202020204" pitchFamily="34" charset="0"/>
                          <a:cs typeface="Arial" panose="020B0604020202020204" pitchFamily="34" charset="0"/>
                        </a:rPr>
                        <a:t>Details of specific incidents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800" b="0">
                          <a:solidFill>
                            <a:schemeClr val="tx1"/>
                          </a:solidFill>
                          <a:latin typeface="Arial" panose="020B0604020202020204" pitchFamily="34" charset="0"/>
                          <a:cs typeface="Arial" panose="020B0604020202020204" pitchFamily="34" charset="0"/>
                        </a:rPr>
                        <a:t>Where the child is now (and last seen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62954628"/>
                  </a:ext>
                </a:extLst>
              </a:tr>
              <a:tr h="236570">
                <a:tc>
                  <a:txBody>
                    <a:bodyPr/>
                    <a:lstStyle/>
                    <a:p>
                      <a:pPr algn="ctr"/>
                      <a:r>
                        <a:rPr lang="en-GB" sz="800" b="0">
                          <a:solidFill>
                            <a:schemeClr val="tx1"/>
                          </a:solidFill>
                          <a:latin typeface="Arial" panose="020B0604020202020204" pitchFamily="34" charset="0"/>
                          <a:cs typeface="Arial" panose="020B0604020202020204" pitchFamily="34" charset="0"/>
                        </a:rPr>
                        <a:t>Relevant background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800" b="0">
                          <a:solidFill>
                            <a:schemeClr val="tx1"/>
                          </a:solidFill>
                          <a:latin typeface="Arial" panose="020B0604020202020204" pitchFamily="34" charset="0"/>
                          <a:cs typeface="Arial" panose="020B0604020202020204" pitchFamily="34" charset="0"/>
                        </a:rPr>
                        <a:t>Named Person / Lead Professional details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54787628"/>
                  </a:ext>
                </a:extLst>
              </a:tr>
              <a:tr h="236570">
                <a:tc>
                  <a:txBody>
                    <a:bodyPr/>
                    <a:lstStyle/>
                    <a:p>
                      <a:pPr algn="ctr"/>
                      <a:r>
                        <a:rPr lang="en-GB" sz="800" b="0">
                          <a:solidFill>
                            <a:schemeClr val="tx1"/>
                          </a:solidFill>
                          <a:latin typeface="Arial" panose="020B0604020202020204" pitchFamily="34" charset="0"/>
                          <a:cs typeface="Arial" panose="020B0604020202020204" pitchFamily="34" charset="0"/>
                        </a:rPr>
                        <a:t>Additional support needs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800" b="0">
                          <a:solidFill>
                            <a:schemeClr val="tx1"/>
                          </a:solidFill>
                          <a:latin typeface="Arial" panose="020B0604020202020204" pitchFamily="34" charset="0"/>
                          <a:cs typeface="Arial" panose="020B0604020202020204" pitchFamily="34" charset="0"/>
                        </a:rPr>
                        <a:t>Safety factors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3437547691"/>
                  </a:ext>
                </a:extLst>
              </a:tr>
            </a:tbl>
          </a:graphicData>
        </a:graphic>
      </p:graphicFrame>
      <p:pic>
        <p:nvPicPr>
          <p:cNvPr id="60" name="Picture 59" descr="Logo&#10;&#10;Description automatically generated">
            <a:extLst>
              <a:ext uri="{FF2B5EF4-FFF2-40B4-BE49-F238E27FC236}">
                <a16:creationId xmlns:a16="http://schemas.microsoft.com/office/drawing/2014/main" xmlns="" id="{50F89EBB-F85E-3E9C-A50A-6186D8D185C8}"/>
              </a:ext>
            </a:extLst>
          </p:cNvPr>
          <p:cNvPicPr>
            <a:picLocks noChangeAspect="1"/>
          </p:cNvPicPr>
          <p:nvPr/>
        </p:nvPicPr>
        <p:blipFill>
          <a:blip r:embed="rId32" cstate="print">
            <a:extLst>
              <a:ext uri="{28A0092B-C50C-407E-A947-70E740481C1C}">
                <a14:useLocalDpi xmlns:a14="http://schemas.microsoft.com/office/drawing/2010/main" val="0"/>
              </a:ext>
            </a:extLst>
          </a:blip>
          <a:stretch>
            <a:fillRect/>
          </a:stretch>
        </p:blipFill>
        <p:spPr>
          <a:xfrm>
            <a:off x="9188050" y="158141"/>
            <a:ext cx="570788" cy="594571"/>
          </a:xfrm>
          <a:prstGeom prst="rect">
            <a:avLst/>
          </a:prstGeom>
        </p:spPr>
      </p:pic>
    </p:spTree>
    <p:custDataLst>
      <p:tags r:id="rId1"/>
    </p:custDataLst>
    <p:extLst>
      <p:ext uri="{BB962C8B-B14F-4D97-AF65-F5344CB8AC3E}">
        <p14:creationId xmlns:p14="http://schemas.microsoft.com/office/powerpoint/2010/main" val="214569740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 name="ARTICULATE_SLIDE_COUNT" val="3"/>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017AD5A5B29888419F466631E7B2382A" ma:contentTypeVersion="12" ma:contentTypeDescription="Create a new document." ma:contentTypeScope="" ma:versionID="7e996f0c7d79870fb2f439f98e4d2810">
  <xsd:schema xmlns:xsd="http://www.w3.org/2001/XMLSchema" xmlns:xs="http://www.w3.org/2001/XMLSchema" xmlns:p="http://schemas.microsoft.com/office/2006/metadata/properties" xmlns:ns2="d8ded639-96d6-4dd8-8f2f-21943b691dc3" xmlns:ns3="9d37eeba-f7e6-4bce-84df-89754bc5f34f" targetNamespace="http://schemas.microsoft.com/office/2006/metadata/properties" ma:root="true" ma:fieldsID="a29dd267ee72d2f3004a599ced6c7895" ns2:_="" ns3:_="">
    <xsd:import namespace="d8ded639-96d6-4dd8-8f2f-21943b691dc3"/>
    <xsd:import namespace="9d37eeba-f7e6-4bce-84df-89754bc5f34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8ded639-96d6-4dd8-8f2f-21943b691dc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d37eeba-f7e6-4bce-84df-89754bc5f34f"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50EC2A6-E9D3-4915-BB0B-90225B6CB9B4}">
  <ds:schemaRefs>
    <ds:schemaRef ds:uri="http://schemas.microsoft.com/sharepoint/v3/contenttype/forms"/>
  </ds:schemaRefs>
</ds:datastoreItem>
</file>

<file path=customXml/itemProps2.xml><?xml version="1.0" encoding="utf-8"?>
<ds:datastoreItem xmlns:ds="http://schemas.openxmlformats.org/officeDocument/2006/customXml" ds:itemID="{55426E50-1BC3-4F23-9A7B-C7EC0D43BA60}">
  <ds:schemaRefs>
    <ds:schemaRef ds:uri="9d37eeba-f7e6-4bce-84df-89754bc5f34f"/>
    <ds:schemaRef ds:uri="d8ded639-96d6-4dd8-8f2f-21943b691dc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1AA71755-5516-4E29-BF20-5375F93AF8AB}">
  <ds:schemaRefs>
    <ds:schemaRef ds:uri="http://purl.org/dc/elements/1.1/"/>
    <ds:schemaRef ds:uri="http://schemas.microsoft.com/office/2006/metadata/properties"/>
    <ds:schemaRef ds:uri="http://purl.org/dc/terms/"/>
    <ds:schemaRef ds:uri="d8ded639-96d6-4dd8-8f2f-21943b691dc3"/>
    <ds:schemaRef ds:uri="http://schemas.microsoft.com/office/2006/documentManagement/types"/>
    <ds:schemaRef ds:uri="http://schemas.microsoft.com/office/infopath/2007/PartnerControls"/>
    <ds:schemaRef ds:uri="http://schemas.openxmlformats.org/package/2006/metadata/core-properties"/>
    <ds:schemaRef ds:uri="9d37eeba-f7e6-4bce-84df-89754bc5f34f"/>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8</TotalTime>
  <Words>579</Words>
  <Application>Microsoft Office PowerPoint</Application>
  <PresentationFormat>A4 Paper (210x297 mm)</PresentationFormat>
  <Paragraphs>42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Gael-Isla Orr</dc:creator>
  <cp:lastModifiedBy>IT User</cp:lastModifiedBy>
  <cp:revision>2</cp:revision>
  <cp:lastPrinted>2021-12-21T16:59:57Z</cp:lastPrinted>
  <dcterms:created xsi:type="dcterms:W3CDTF">2021-10-28T13:16:06Z</dcterms:created>
  <dcterms:modified xsi:type="dcterms:W3CDTF">2022-06-28T14:23:57Z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BE37F256-1149-4ECA-A53C-76BE62E61787</vt:lpwstr>
  </property>
  <property fmtid="{D5CDD505-2E9C-101B-9397-08002B2CF9AE}" pid="3" name="ArticulatePath">
    <vt:lpwstr>https://orkneyislandscouncilgov.sharepoint.com/teams/PartnershipImprovementPlan/Shared Documents/General/Products/COMS/P0318-COMS-006_7 Min Briefing - Neglect/New Microsoft PowerPoint Presentation</vt:lpwstr>
  </property>
  <property fmtid="{D5CDD505-2E9C-101B-9397-08002B2CF9AE}" pid="4" name="MSIP_Label_aeb9399c-b69b-425c-a0d6-2bb167a54764_Enabled">
    <vt:lpwstr>true</vt:lpwstr>
  </property>
  <property fmtid="{D5CDD505-2E9C-101B-9397-08002B2CF9AE}" pid="5" name="MSIP_Label_aeb9399c-b69b-425c-a0d6-2bb167a54764_SetDate">
    <vt:lpwstr>2021-10-28T16:10:52Z</vt:lpwstr>
  </property>
  <property fmtid="{D5CDD505-2E9C-101B-9397-08002B2CF9AE}" pid="6" name="MSIP_Label_aeb9399c-b69b-425c-a0d6-2bb167a54764_Method">
    <vt:lpwstr>Privileged</vt:lpwstr>
  </property>
  <property fmtid="{D5CDD505-2E9C-101B-9397-08002B2CF9AE}" pid="7" name="MSIP_Label_aeb9399c-b69b-425c-a0d6-2bb167a54764_Name">
    <vt:lpwstr>aeb9399c-b69b-425c-a0d6-2bb167a54764</vt:lpwstr>
  </property>
  <property fmtid="{D5CDD505-2E9C-101B-9397-08002B2CF9AE}" pid="8" name="MSIP_Label_aeb9399c-b69b-425c-a0d6-2bb167a54764_SiteId">
    <vt:lpwstr>225b5661-37a1-482c-928d-a1889552c67e</vt:lpwstr>
  </property>
  <property fmtid="{D5CDD505-2E9C-101B-9397-08002B2CF9AE}" pid="9" name="MSIP_Label_aeb9399c-b69b-425c-a0d6-2bb167a54764_ActionId">
    <vt:lpwstr>bf840cdc-eade-4767-9d75-cf6718ba976e</vt:lpwstr>
  </property>
  <property fmtid="{D5CDD505-2E9C-101B-9397-08002B2CF9AE}" pid="10" name="MSIP_Label_aeb9399c-b69b-425c-a0d6-2bb167a54764_ContentBits">
    <vt:lpwstr>1</vt:lpwstr>
  </property>
  <property fmtid="{D5CDD505-2E9C-101B-9397-08002B2CF9AE}" pid="11" name="ContentTypeId">
    <vt:lpwstr>0x010100017AD5A5B29888419F466631E7B2382A</vt:lpwstr>
  </property>
</Properties>
</file>